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3" r:id="rId3"/>
    <p:sldId id="274" r:id="rId4"/>
    <p:sldId id="268" r:id="rId5"/>
    <p:sldId id="271" r:id="rId6"/>
    <p:sldId id="258" r:id="rId7"/>
    <p:sldId id="272"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nald" initials="D"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899" autoAdjust="0"/>
  </p:normalViewPr>
  <p:slideViewPr>
    <p:cSldViewPr>
      <p:cViewPr>
        <p:scale>
          <a:sx n="52" d="100"/>
          <a:sy n="52" d="100"/>
        </p:scale>
        <p:origin x="-2478"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E7204825-2B96-415C-BC1B-F1AB76549DAE}" type="datetimeFigureOut">
              <a:rPr lang="en-US" smtClean="0"/>
              <a:t>1/27/2015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1E1B6E88-6F4C-49BD-A870-79C04486E5BC}" type="slidenum">
              <a:rPr lang="en-US" smtClean="0"/>
              <a:t>‹#›</a:t>
            </a:fld>
            <a:endParaRPr lang="en-US"/>
          </a:p>
        </p:txBody>
      </p:sp>
    </p:spTree>
    <p:extLst>
      <p:ext uri="{BB962C8B-B14F-4D97-AF65-F5344CB8AC3E}">
        <p14:creationId xmlns:p14="http://schemas.microsoft.com/office/powerpoint/2010/main" val="757827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B6E88-6F4C-49BD-A870-79C04486E5BC}" type="slidenum">
              <a:rPr lang="en-US" smtClean="0"/>
              <a:t>1</a:t>
            </a:fld>
            <a:endParaRPr lang="en-US"/>
          </a:p>
        </p:txBody>
      </p:sp>
    </p:spTree>
    <p:extLst>
      <p:ext uri="{BB962C8B-B14F-4D97-AF65-F5344CB8AC3E}">
        <p14:creationId xmlns:p14="http://schemas.microsoft.com/office/powerpoint/2010/main" val="518032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B6E88-6F4C-49BD-A870-79C04486E5BC}" type="slidenum">
              <a:rPr lang="en-US" smtClean="0"/>
              <a:t>2</a:t>
            </a:fld>
            <a:endParaRPr lang="en-US"/>
          </a:p>
        </p:txBody>
      </p:sp>
    </p:spTree>
    <p:extLst>
      <p:ext uri="{BB962C8B-B14F-4D97-AF65-F5344CB8AC3E}">
        <p14:creationId xmlns:p14="http://schemas.microsoft.com/office/powerpoint/2010/main" val="450058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B6E88-6F4C-49BD-A870-79C04486E5BC}" type="slidenum">
              <a:rPr lang="en-US" smtClean="0"/>
              <a:t>3</a:t>
            </a:fld>
            <a:endParaRPr lang="en-US"/>
          </a:p>
        </p:txBody>
      </p:sp>
    </p:spTree>
    <p:extLst>
      <p:ext uri="{BB962C8B-B14F-4D97-AF65-F5344CB8AC3E}">
        <p14:creationId xmlns:p14="http://schemas.microsoft.com/office/powerpoint/2010/main" val="827758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1B6E88-6F4C-49BD-A870-79C04486E5BC}" type="slidenum">
              <a:rPr lang="en-US" smtClean="0"/>
              <a:t>4</a:t>
            </a:fld>
            <a:endParaRPr lang="en-US"/>
          </a:p>
        </p:txBody>
      </p:sp>
    </p:spTree>
    <p:extLst>
      <p:ext uri="{BB962C8B-B14F-4D97-AF65-F5344CB8AC3E}">
        <p14:creationId xmlns:p14="http://schemas.microsoft.com/office/powerpoint/2010/main" val="1198783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Public control of infrastructure</a:t>
            </a:r>
          </a:p>
          <a:p>
            <a:r>
              <a:rPr lang="en-US" dirty="0" smtClean="0"/>
              <a:t>Public control of public policy decisions now</a:t>
            </a:r>
            <a:r>
              <a:rPr lang="en-US" baseline="0" dirty="0" smtClean="0"/>
              <a:t> and in the future</a:t>
            </a:r>
            <a:endParaRPr lang="en-US" dirty="0" smtClean="0"/>
          </a:p>
          <a:p>
            <a:r>
              <a:rPr lang="en-US" dirty="0" smtClean="0"/>
              <a:t>Public participation to ensure projects chosen the meet priority community, employment, and economic needs</a:t>
            </a:r>
          </a:p>
          <a:p>
            <a:r>
              <a:rPr lang="en-US" dirty="0" smtClean="0"/>
              <a:t>Robust public protection, full transparency and accountability</a:t>
            </a:r>
          </a:p>
          <a:p>
            <a:r>
              <a:rPr lang="en-US" dirty="0" smtClean="0"/>
              <a:t>Provide family-supporting jobs and career-enhancing skills</a:t>
            </a:r>
          </a:p>
          <a:p>
            <a:r>
              <a:rPr lang="en-US" dirty="0" smtClean="0"/>
              <a:t>Improve living standards for those that build, operate, and maintain our systems</a:t>
            </a:r>
          </a:p>
        </p:txBody>
      </p:sp>
      <p:sp>
        <p:nvSpPr>
          <p:cNvPr id="4" name="Slide Number Placeholder 3"/>
          <p:cNvSpPr>
            <a:spLocks noGrp="1"/>
          </p:cNvSpPr>
          <p:nvPr>
            <p:ph type="sldNum" sz="quarter" idx="10"/>
          </p:nvPr>
        </p:nvSpPr>
        <p:spPr/>
        <p:txBody>
          <a:bodyPr/>
          <a:lstStyle/>
          <a:p>
            <a:fld id="{1C3C3720-0EB6-4CCC-8EAF-3D3425A09FB2}" type="slidenum">
              <a:rPr lang="en-US" smtClean="0"/>
              <a:t>5</a:t>
            </a:fld>
            <a:endParaRPr lang="en-US" dirty="0"/>
          </a:p>
        </p:txBody>
      </p:sp>
    </p:spTree>
    <p:extLst>
      <p:ext uri="{BB962C8B-B14F-4D97-AF65-F5344CB8AC3E}">
        <p14:creationId xmlns:p14="http://schemas.microsoft.com/office/powerpoint/2010/main" val="4164988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r>
              <a:rPr lang="en-US" dirty="0" smtClean="0"/>
              <a:t>Maximum Transparency and Public Participation</a:t>
            </a:r>
          </a:p>
          <a:p>
            <a:r>
              <a:rPr lang="en-US" dirty="0"/>
              <a:t>P3 enabling legislation should specifically address which state laws and policies related to public information apply in P3 </a:t>
            </a:r>
            <a:r>
              <a:rPr lang="en-US" dirty="0" smtClean="0"/>
              <a:t>contracts</a:t>
            </a:r>
          </a:p>
          <a:p>
            <a:r>
              <a:rPr lang="en-US" dirty="0" smtClean="0"/>
              <a:t>Chicago parking meters – 3</a:t>
            </a:r>
            <a:r>
              <a:rPr lang="en-US" baseline="0" dirty="0" smtClean="0"/>
              <a:t> days for city council to approve contract</a:t>
            </a:r>
            <a:endParaRPr lang="en-US" dirty="0"/>
          </a:p>
          <a:p>
            <a:endParaRPr lang="en-US" dirty="0"/>
          </a:p>
          <a:p>
            <a:r>
              <a:rPr lang="en-US" sz="1200" dirty="0" smtClean="0"/>
              <a:t>Pick the projects communities need, not just what investors want </a:t>
            </a:r>
          </a:p>
          <a:p>
            <a:pPr defTabSz="933237"/>
            <a:r>
              <a:rPr lang="en-US" dirty="0" smtClean="0"/>
              <a:t>What </a:t>
            </a:r>
            <a:r>
              <a:rPr lang="en-US" dirty="0"/>
              <a:t>P3 projects a state considers and how they are selected has significant implications for its infrastructure planning efforts.  Enabling legislation should help ensure that projects priorities aren’t driven only by the opportunity for and magnitude of private investment returns but rather are chosen to meet priority community, employment, and economic needs</a:t>
            </a:r>
            <a:r>
              <a:rPr lang="en-US" dirty="0" smtClean="0"/>
              <a:t>.</a:t>
            </a:r>
          </a:p>
          <a:p>
            <a:pPr defTabSz="933237"/>
            <a:r>
              <a:rPr lang="en-US" dirty="0" smtClean="0"/>
              <a:t>entice drivers out to SH 130 where driving the full 86 miles to bypass Austin would cost $12 one way,</a:t>
            </a:r>
            <a:r>
              <a:rPr lang="en-US" baseline="0" dirty="0" smtClean="0"/>
              <a:t> even increase speed limit, but few have utilized the road.  </a:t>
            </a:r>
            <a:endParaRPr lang="en-US" dirty="0" smtClean="0"/>
          </a:p>
          <a:p>
            <a:pPr defTabSz="933237"/>
            <a:endParaRPr lang="en-US" dirty="0" smtClean="0"/>
          </a:p>
          <a:p>
            <a:r>
              <a:rPr lang="en-US" sz="1200" dirty="0" smtClean="0"/>
              <a:t>Comprehensive project analysis and evaluation before deal is signed</a:t>
            </a:r>
          </a:p>
          <a:p>
            <a:r>
              <a:rPr lang="en-US" dirty="0" smtClean="0"/>
              <a:t>The </a:t>
            </a:r>
            <a:r>
              <a:rPr lang="en-US" dirty="0"/>
              <a:t>process that a state uses to determine whether a P3 is an appropriate delivery mechanism to build and maintain our infrastructure must incorporate criteria for evaluating a project’s adherence to public interest goals.  Enabling legislation can set forth a selection process that every proposed P3 project must undergo. </a:t>
            </a:r>
            <a:endParaRPr lang="en-US" dirty="0" smtClean="0"/>
          </a:p>
          <a:p>
            <a:endParaRPr lang="en-US" dirty="0" smtClean="0"/>
          </a:p>
          <a:p>
            <a:r>
              <a:rPr lang="en-US" sz="1200" dirty="0" smtClean="0"/>
              <a:t>Infrastructure is affordable for working people</a:t>
            </a:r>
          </a:p>
          <a:p>
            <a:pPr defTabSz="933237"/>
            <a:r>
              <a:rPr lang="en-US" dirty="0" smtClean="0"/>
              <a:t>Business </a:t>
            </a:r>
            <a:r>
              <a:rPr lang="en-US" dirty="0"/>
              <a:t>models for privatized infrastructure often depend on user fees, such as tolls.  While a private partner will seek to maximize revenues through regular increases in user fees, a state must ensure that user fee rates and their subsequent increases do not undermine the important public interest goal benefiting all affected </a:t>
            </a:r>
            <a:r>
              <a:rPr lang="en-US" dirty="0" smtClean="0"/>
              <a:t>communities.  Fee </a:t>
            </a:r>
            <a:r>
              <a:rPr lang="en-US" dirty="0"/>
              <a:t>schedules for infrastructure should balance the need for revenue to maintain the facility with the need to keep fee levels affordable to everyone who relies on the asset.  Enabling legislation should therefore set requirements around strong public involvement and oversight over user fee rates</a:t>
            </a:r>
            <a:r>
              <a:rPr lang="en-US" dirty="0" smtClean="0"/>
              <a:t>.</a:t>
            </a:r>
          </a:p>
          <a:p>
            <a:pPr defTabSz="933237"/>
            <a:r>
              <a:rPr lang="en-US" dirty="0" smtClean="0"/>
              <a:t>On Interstate 635 in Dallas, </a:t>
            </a:r>
            <a:r>
              <a:rPr lang="en-US" dirty="0" err="1" smtClean="0"/>
              <a:t>Cintra</a:t>
            </a:r>
            <a:r>
              <a:rPr lang="en-US" dirty="0" smtClean="0"/>
              <a:t> uses congestion tolling (where the toll rate varies based on the level of congestion) and charges Texans 95 cents a mile to access its toll lanes during peak hours. Once the full project is open, it’ll cost more than $24 a day to get to/from work.</a:t>
            </a:r>
          </a:p>
          <a:p>
            <a:pPr defTabSz="933237"/>
            <a:r>
              <a:rPr lang="en-US" dirty="0" smtClean="0"/>
              <a:t>http://blog.mysanantonio.com/terrihall/2014/06/the-real-story-behind-cintra-teetering-on-edge-of-bankruptcy-on-sh-130/</a:t>
            </a:r>
            <a:endParaRPr lang="en-US" dirty="0"/>
          </a:p>
          <a:p>
            <a:pPr defTabSz="933237"/>
            <a:endParaRPr lang="en-US" dirty="0"/>
          </a:p>
          <a:p>
            <a:pPr defTabSz="933237"/>
            <a:r>
              <a:rPr lang="en-US" dirty="0" smtClean="0"/>
              <a:t>Building the Middle Class</a:t>
            </a:r>
          </a:p>
          <a:p>
            <a:r>
              <a:rPr lang="en-US" dirty="0"/>
              <a:t>Rebuilding our country’s infrastructure should directly translate into opportunities for good family-supporting jobs that benefit local residents.  P3 enabling legislation should make these requirements explicit to ensure that these projects create high-quality employment opportunities with transferable workforce skills for people living in the communities where the project will be located.  By requiring private partners to adhere to the following job quality and access standards, states can rebuild critical infrastructure while providing opportunities to lift disadvantaged populations out of poverty, strengthen the middle class, and ensure that private dollars benefit the local economy</a:t>
            </a:r>
            <a:r>
              <a:rPr lang="en-US" dirty="0" smtClean="0"/>
              <a:t>.</a:t>
            </a:r>
          </a:p>
          <a:p>
            <a:r>
              <a:rPr lang="en-US" dirty="0" smtClean="0"/>
              <a:t>Built with</a:t>
            </a:r>
            <a:r>
              <a:rPr lang="en-US" baseline="0" dirty="0" smtClean="0"/>
              <a:t> good union jobs, operated and maintained with good unions jobs, want people in community to get some of these jobs.</a:t>
            </a:r>
            <a:endParaRPr lang="en-US" dirty="0" smtClean="0"/>
          </a:p>
          <a:p>
            <a:pPr defTabSz="933237"/>
            <a:endParaRPr lang="en-US" dirty="0" smtClean="0"/>
          </a:p>
          <a:p>
            <a:pPr defTabSz="933237"/>
            <a:r>
              <a:rPr lang="en-US" dirty="0" smtClean="0"/>
              <a:t>Public Interest Contract Provisions</a:t>
            </a:r>
          </a:p>
          <a:p>
            <a:r>
              <a:rPr lang="en-US" dirty="0"/>
              <a:t>Enabling legislation should determine which terms and conditions are allowed in an actual P3 contract.  Some P3 contracts have been criticized for including terms that insulate the private entity from necessary levels of risk at the expense of the public. </a:t>
            </a:r>
            <a:endParaRPr lang="en-US" dirty="0" smtClean="0"/>
          </a:p>
          <a:p>
            <a:r>
              <a:rPr lang="en-US" sz="1200" kern="1200" dirty="0" smtClean="0">
                <a:solidFill>
                  <a:schemeClr val="tx1"/>
                </a:solidFill>
                <a:effectLst/>
                <a:latin typeface="+mn-lt"/>
                <a:ea typeface="+mn-ea"/>
                <a:cs typeface="+mn-cs"/>
              </a:rPr>
              <a:t>Contracts can limit policymakers’ options when planning for community needs.  A corporate consortium led by Portugal-based Brisa Auto-</a:t>
            </a:r>
            <a:r>
              <a:rPr lang="en-US" sz="1200" kern="1200" dirty="0" err="1" smtClean="0">
                <a:solidFill>
                  <a:schemeClr val="tx1"/>
                </a:solidFill>
                <a:effectLst/>
                <a:latin typeface="+mn-lt"/>
                <a:ea typeface="+mn-ea"/>
                <a:cs typeface="+mn-cs"/>
              </a:rPr>
              <a:t>Estradas</a:t>
            </a:r>
            <a:r>
              <a:rPr lang="en-US" sz="1200" kern="1200" dirty="0" smtClean="0">
                <a:solidFill>
                  <a:schemeClr val="tx1"/>
                </a:solidFill>
                <a:effectLst/>
                <a:latin typeface="+mn-lt"/>
                <a:ea typeface="+mn-ea"/>
                <a:cs typeface="+mn-cs"/>
              </a:rPr>
              <a:t> holds a 99 year contract to operate the Northwest Parkway in Denver, Colorado.  In 2008, the consortium objected to improvements to a free local road near the parkway, citing contract language that prevented such improvements on city-owned and maintained roads that “might hurt the parkway financially" by providing an alternative route for travelers, thus potentially reducing toll revenue.  </a:t>
            </a:r>
          </a:p>
          <a:p>
            <a:r>
              <a:rPr lang="en-US" sz="1200" kern="1200" dirty="0" smtClean="0">
                <a:solidFill>
                  <a:schemeClr val="tx1"/>
                </a:solidFill>
                <a:effectLst/>
                <a:latin typeface="+mn-lt"/>
                <a:ea typeface="+mn-ea"/>
                <a:cs typeface="+mn-cs"/>
              </a:rPr>
              <a:t> </a:t>
            </a:r>
            <a:endParaRPr lang="en-US" dirty="0" smtClean="0"/>
          </a:p>
          <a:p>
            <a:r>
              <a:rPr lang="en-US" dirty="0" smtClean="0"/>
              <a:t>Oversight</a:t>
            </a:r>
            <a:r>
              <a:rPr lang="en-US" baseline="0" dirty="0" smtClean="0"/>
              <a:t> and Inspection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Public facilities should be inspected, operated and maintained by public employees directly accountable to public agencies. </a:t>
            </a:r>
          </a:p>
          <a:p>
            <a:pPr defTabSz="933237"/>
            <a:endParaRPr lang="en-US" dirty="0" smtClean="0"/>
          </a:p>
          <a:p>
            <a:pPr defTabSz="933237"/>
            <a:r>
              <a:rPr lang="en-US" dirty="0" smtClean="0"/>
              <a:t>Sensible Legal Requirements</a:t>
            </a:r>
          </a:p>
          <a:p>
            <a:pPr defTabSz="933237"/>
            <a:r>
              <a:rPr lang="en-US" dirty="0"/>
              <a:t>States should make all legal requirements explicit in enabling legislation to remove any questions regarding the applicability of important laws.   </a:t>
            </a:r>
          </a:p>
          <a:p>
            <a:pPr defTabSz="933237"/>
            <a:endParaRPr lang="en-US" dirty="0" smtClean="0"/>
          </a:p>
          <a:p>
            <a:endParaRPr lang="en-US" dirty="0"/>
          </a:p>
        </p:txBody>
      </p:sp>
      <p:sp>
        <p:nvSpPr>
          <p:cNvPr id="4" name="Slide Number Placeholder 3"/>
          <p:cNvSpPr>
            <a:spLocks noGrp="1"/>
          </p:cNvSpPr>
          <p:nvPr>
            <p:ph type="sldNum" sz="quarter" idx="10"/>
          </p:nvPr>
        </p:nvSpPr>
        <p:spPr/>
        <p:txBody>
          <a:bodyPr/>
          <a:lstStyle/>
          <a:p>
            <a:fld id="{1E1B6E88-6F4C-49BD-A870-79C04486E5BC}" type="slidenum">
              <a:rPr lang="en-US" smtClean="0"/>
              <a:t>6</a:t>
            </a:fld>
            <a:endParaRPr lang="en-US"/>
          </a:p>
        </p:txBody>
      </p:sp>
    </p:spTree>
    <p:extLst>
      <p:ext uri="{BB962C8B-B14F-4D97-AF65-F5344CB8AC3E}">
        <p14:creationId xmlns:p14="http://schemas.microsoft.com/office/powerpoint/2010/main" val="1972302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375484-90B1-4C5B-8A17-9D69051BAC3B}" type="slidenum">
              <a:rPr lang="en-US" smtClean="0"/>
              <a:t>7</a:t>
            </a:fld>
            <a:endParaRPr lang="en-US" dirty="0"/>
          </a:p>
        </p:txBody>
      </p:sp>
    </p:spTree>
    <p:extLst>
      <p:ext uri="{BB962C8B-B14F-4D97-AF65-F5344CB8AC3E}">
        <p14:creationId xmlns:p14="http://schemas.microsoft.com/office/powerpoint/2010/main" val="2085318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3E5F4A-2113-4D49-B7B8-41FCCD7AF048}"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36B70-01BE-49B2-B676-B6A6CA2118C1}" type="slidenum">
              <a:rPr lang="en-US" smtClean="0"/>
              <a:t>‹#›</a:t>
            </a:fld>
            <a:endParaRPr lang="en-US"/>
          </a:p>
        </p:txBody>
      </p:sp>
    </p:spTree>
    <p:extLst>
      <p:ext uri="{BB962C8B-B14F-4D97-AF65-F5344CB8AC3E}">
        <p14:creationId xmlns:p14="http://schemas.microsoft.com/office/powerpoint/2010/main" val="3428994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E5F4A-2113-4D49-B7B8-41FCCD7AF048}"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36B70-01BE-49B2-B676-B6A6CA2118C1}" type="slidenum">
              <a:rPr lang="en-US" smtClean="0"/>
              <a:t>‹#›</a:t>
            </a:fld>
            <a:endParaRPr lang="en-US"/>
          </a:p>
        </p:txBody>
      </p:sp>
    </p:spTree>
    <p:extLst>
      <p:ext uri="{BB962C8B-B14F-4D97-AF65-F5344CB8AC3E}">
        <p14:creationId xmlns:p14="http://schemas.microsoft.com/office/powerpoint/2010/main" val="923351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E5F4A-2113-4D49-B7B8-41FCCD7AF048}"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36B70-01BE-49B2-B676-B6A6CA2118C1}" type="slidenum">
              <a:rPr lang="en-US" smtClean="0"/>
              <a:t>‹#›</a:t>
            </a:fld>
            <a:endParaRPr lang="en-US"/>
          </a:p>
        </p:txBody>
      </p:sp>
    </p:spTree>
    <p:extLst>
      <p:ext uri="{BB962C8B-B14F-4D97-AF65-F5344CB8AC3E}">
        <p14:creationId xmlns:p14="http://schemas.microsoft.com/office/powerpoint/2010/main" val="815884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143000"/>
            <a:ext cx="76200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7508A-BBC8-46C6-B70C-5D66FD071AC2}"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3774A-2EF8-4881-BA31-A744A1E0356C}" type="slidenum">
              <a:rPr lang="en-US" smtClean="0"/>
              <a:t>‹#›</a:t>
            </a:fld>
            <a:endParaRPr lang="en-US"/>
          </a:p>
        </p:txBody>
      </p:sp>
      <p:sp>
        <p:nvSpPr>
          <p:cNvPr id="10" name="Text Placeholder 9"/>
          <p:cNvSpPr>
            <a:spLocks noGrp="1"/>
          </p:cNvSpPr>
          <p:nvPr>
            <p:ph type="body" sz="quarter" idx="13"/>
          </p:nvPr>
        </p:nvSpPr>
        <p:spPr>
          <a:xfrm>
            <a:off x="457200" y="762000"/>
            <a:ext cx="7696200" cy="304800"/>
          </a:xfrm>
        </p:spPr>
        <p:txBody>
          <a:bodyPr/>
          <a:lstStyle>
            <a:lvl1pPr>
              <a:defRPr sz="1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36061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143000"/>
            <a:ext cx="76200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7508A-BBC8-46C6-B70C-5D66FD071AC2}"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3774A-2EF8-4881-BA31-A744A1E0356C}" type="slidenum">
              <a:rPr lang="en-US" smtClean="0"/>
              <a:t>‹#›</a:t>
            </a:fld>
            <a:endParaRPr lang="en-US"/>
          </a:p>
        </p:txBody>
      </p:sp>
      <p:sp>
        <p:nvSpPr>
          <p:cNvPr id="10" name="Text Placeholder 9"/>
          <p:cNvSpPr>
            <a:spLocks noGrp="1"/>
          </p:cNvSpPr>
          <p:nvPr>
            <p:ph type="body" sz="quarter" idx="13"/>
          </p:nvPr>
        </p:nvSpPr>
        <p:spPr>
          <a:xfrm>
            <a:off x="457200" y="762000"/>
            <a:ext cx="7696200" cy="304800"/>
          </a:xfrm>
        </p:spPr>
        <p:txBody>
          <a:bodyPr/>
          <a:lstStyle>
            <a:lvl1pPr>
              <a:defRPr sz="1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36061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143000"/>
            <a:ext cx="76200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7508A-BBC8-46C6-B70C-5D66FD071AC2}"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3774A-2EF8-4881-BA31-A744A1E0356C}" type="slidenum">
              <a:rPr lang="en-US" smtClean="0"/>
              <a:t>‹#›</a:t>
            </a:fld>
            <a:endParaRPr lang="en-US"/>
          </a:p>
        </p:txBody>
      </p:sp>
      <p:sp>
        <p:nvSpPr>
          <p:cNvPr id="10" name="Text Placeholder 9"/>
          <p:cNvSpPr>
            <a:spLocks noGrp="1"/>
          </p:cNvSpPr>
          <p:nvPr>
            <p:ph type="body" sz="quarter" idx="13"/>
          </p:nvPr>
        </p:nvSpPr>
        <p:spPr>
          <a:xfrm>
            <a:off x="457200" y="762000"/>
            <a:ext cx="7696200" cy="304800"/>
          </a:xfrm>
        </p:spPr>
        <p:txBody>
          <a:bodyPr/>
          <a:lstStyle>
            <a:lvl1pPr>
              <a:defRPr sz="1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36061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143000"/>
            <a:ext cx="76200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7508A-BBC8-46C6-B70C-5D66FD071AC2}"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3774A-2EF8-4881-BA31-A744A1E0356C}" type="slidenum">
              <a:rPr lang="en-US" smtClean="0"/>
              <a:t>‹#›</a:t>
            </a:fld>
            <a:endParaRPr lang="en-US"/>
          </a:p>
        </p:txBody>
      </p:sp>
      <p:sp>
        <p:nvSpPr>
          <p:cNvPr id="10" name="Text Placeholder 9"/>
          <p:cNvSpPr>
            <a:spLocks noGrp="1"/>
          </p:cNvSpPr>
          <p:nvPr>
            <p:ph type="body" sz="quarter" idx="13"/>
          </p:nvPr>
        </p:nvSpPr>
        <p:spPr>
          <a:xfrm>
            <a:off x="457200" y="762000"/>
            <a:ext cx="7696200" cy="304800"/>
          </a:xfrm>
        </p:spPr>
        <p:txBody>
          <a:bodyPr/>
          <a:lstStyle>
            <a:lvl1pPr>
              <a:defRPr sz="1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36061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E5F4A-2113-4D49-B7B8-41FCCD7AF048}"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36B70-01BE-49B2-B676-B6A6CA2118C1}" type="slidenum">
              <a:rPr lang="en-US" smtClean="0"/>
              <a:t>‹#›</a:t>
            </a:fld>
            <a:endParaRPr lang="en-US"/>
          </a:p>
        </p:txBody>
      </p:sp>
    </p:spTree>
    <p:extLst>
      <p:ext uri="{BB962C8B-B14F-4D97-AF65-F5344CB8AC3E}">
        <p14:creationId xmlns:p14="http://schemas.microsoft.com/office/powerpoint/2010/main" val="938573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3E5F4A-2113-4D49-B7B8-41FCCD7AF048}"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36B70-01BE-49B2-B676-B6A6CA2118C1}" type="slidenum">
              <a:rPr lang="en-US" smtClean="0"/>
              <a:t>‹#›</a:t>
            </a:fld>
            <a:endParaRPr lang="en-US"/>
          </a:p>
        </p:txBody>
      </p:sp>
    </p:spTree>
    <p:extLst>
      <p:ext uri="{BB962C8B-B14F-4D97-AF65-F5344CB8AC3E}">
        <p14:creationId xmlns:p14="http://schemas.microsoft.com/office/powerpoint/2010/main" val="3887605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3E5F4A-2113-4D49-B7B8-41FCCD7AF048}"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36B70-01BE-49B2-B676-B6A6CA2118C1}" type="slidenum">
              <a:rPr lang="en-US" smtClean="0"/>
              <a:t>‹#›</a:t>
            </a:fld>
            <a:endParaRPr lang="en-US"/>
          </a:p>
        </p:txBody>
      </p:sp>
    </p:spTree>
    <p:extLst>
      <p:ext uri="{BB962C8B-B14F-4D97-AF65-F5344CB8AC3E}">
        <p14:creationId xmlns:p14="http://schemas.microsoft.com/office/powerpoint/2010/main" val="1649018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3E5F4A-2113-4D49-B7B8-41FCCD7AF048}" type="datetimeFigureOut">
              <a:rPr lang="en-US" smtClean="0"/>
              <a:t>1/27/2015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36B70-01BE-49B2-B676-B6A6CA2118C1}" type="slidenum">
              <a:rPr lang="en-US" smtClean="0"/>
              <a:t>‹#›</a:t>
            </a:fld>
            <a:endParaRPr lang="en-US"/>
          </a:p>
        </p:txBody>
      </p:sp>
    </p:spTree>
    <p:extLst>
      <p:ext uri="{BB962C8B-B14F-4D97-AF65-F5344CB8AC3E}">
        <p14:creationId xmlns:p14="http://schemas.microsoft.com/office/powerpoint/2010/main" val="1090932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3E5F4A-2113-4D49-B7B8-41FCCD7AF048}" type="datetimeFigureOut">
              <a:rPr lang="en-US" smtClean="0"/>
              <a:t>1/27/2015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36B70-01BE-49B2-B676-B6A6CA2118C1}" type="slidenum">
              <a:rPr lang="en-US" smtClean="0"/>
              <a:t>‹#›</a:t>
            </a:fld>
            <a:endParaRPr lang="en-US"/>
          </a:p>
        </p:txBody>
      </p:sp>
    </p:spTree>
    <p:extLst>
      <p:ext uri="{BB962C8B-B14F-4D97-AF65-F5344CB8AC3E}">
        <p14:creationId xmlns:p14="http://schemas.microsoft.com/office/powerpoint/2010/main" val="1727308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E5F4A-2113-4D49-B7B8-41FCCD7AF048}" type="datetimeFigureOut">
              <a:rPr lang="en-US" smtClean="0"/>
              <a:t>1/27/2015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36B70-01BE-49B2-B676-B6A6CA2118C1}" type="slidenum">
              <a:rPr lang="en-US" smtClean="0"/>
              <a:t>‹#›</a:t>
            </a:fld>
            <a:endParaRPr lang="en-US"/>
          </a:p>
        </p:txBody>
      </p:sp>
    </p:spTree>
    <p:extLst>
      <p:ext uri="{BB962C8B-B14F-4D97-AF65-F5344CB8AC3E}">
        <p14:creationId xmlns:p14="http://schemas.microsoft.com/office/powerpoint/2010/main" val="1412042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3E5F4A-2113-4D49-B7B8-41FCCD7AF048}"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36B70-01BE-49B2-B676-B6A6CA2118C1}" type="slidenum">
              <a:rPr lang="en-US" smtClean="0"/>
              <a:t>‹#›</a:t>
            </a:fld>
            <a:endParaRPr lang="en-US"/>
          </a:p>
        </p:txBody>
      </p:sp>
    </p:spTree>
    <p:extLst>
      <p:ext uri="{BB962C8B-B14F-4D97-AF65-F5344CB8AC3E}">
        <p14:creationId xmlns:p14="http://schemas.microsoft.com/office/powerpoint/2010/main" val="1333051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3E5F4A-2113-4D49-B7B8-41FCCD7AF048}"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36B70-01BE-49B2-B676-B6A6CA2118C1}" type="slidenum">
              <a:rPr lang="en-US" smtClean="0"/>
              <a:t>‹#›</a:t>
            </a:fld>
            <a:endParaRPr lang="en-US"/>
          </a:p>
        </p:txBody>
      </p:sp>
    </p:spTree>
    <p:extLst>
      <p:ext uri="{BB962C8B-B14F-4D97-AF65-F5344CB8AC3E}">
        <p14:creationId xmlns:p14="http://schemas.microsoft.com/office/powerpoint/2010/main" val="2177814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3E5F4A-2113-4D49-B7B8-41FCCD7AF048}" type="datetimeFigureOut">
              <a:rPr lang="en-US" smtClean="0"/>
              <a:t>1/27/2015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36B70-01BE-49B2-B676-B6A6CA2118C1}" type="slidenum">
              <a:rPr lang="en-US" smtClean="0"/>
              <a:t>‹#›</a:t>
            </a:fld>
            <a:endParaRPr lang="en-US"/>
          </a:p>
        </p:txBody>
      </p:sp>
    </p:spTree>
    <p:extLst>
      <p:ext uri="{BB962C8B-B14F-4D97-AF65-F5344CB8AC3E}">
        <p14:creationId xmlns:p14="http://schemas.microsoft.com/office/powerpoint/2010/main" val="10082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066800"/>
          </a:xfrm>
        </p:spPr>
        <p:txBody>
          <a:bodyPr>
            <a:normAutofit/>
          </a:bodyPr>
          <a:lstStyle/>
          <a:p>
            <a:r>
              <a:rPr lang="en-US" sz="4800" b="1" dirty="0" smtClean="0"/>
              <a:t>Infrastructure Justice</a:t>
            </a:r>
            <a:endParaRPr lang="en-US" sz="4800" b="1" dirty="0"/>
          </a:p>
        </p:txBody>
      </p:sp>
      <p:sp>
        <p:nvSpPr>
          <p:cNvPr id="3" name="Subtitle 2"/>
          <p:cNvSpPr>
            <a:spLocks noGrp="1"/>
          </p:cNvSpPr>
          <p:nvPr>
            <p:ph type="subTitle" idx="1"/>
          </p:nvPr>
        </p:nvSpPr>
        <p:spPr>
          <a:xfrm>
            <a:off x="838200" y="3276600"/>
            <a:ext cx="7543800" cy="2438400"/>
          </a:xfrm>
        </p:spPr>
        <p:txBody>
          <a:bodyPr>
            <a:normAutofit lnSpcReduction="10000"/>
          </a:bodyPr>
          <a:lstStyle/>
          <a:p>
            <a:r>
              <a:rPr lang="en-US" sz="3600" i="1" dirty="0" smtClean="0"/>
              <a:t>Public Interest Protections in P3 Contracts</a:t>
            </a:r>
          </a:p>
          <a:p>
            <a:endParaRPr lang="en-US" sz="2800" dirty="0"/>
          </a:p>
          <a:p>
            <a:r>
              <a:rPr lang="en-US" sz="2400" dirty="0" err="1" smtClean="0"/>
              <a:t>Shar</a:t>
            </a:r>
            <a:r>
              <a:rPr lang="en-US" sz="2400" dirty="0" smtClean="0"/>
              <a:t> </a:t>
            </a:r>
            <a:r>
              <a:rPr lang="en-US" sz="2400" dirty="0" err="1" smtClean="0"/>
              <a:t>Habibi</a:t>
            </a:r>
            <a:endParaRPr lang="en-US" sz="2400" dirty="0" smtClean="0"/>
          </a:p>
          <a:p>
            <a:r>
              <a:rPr lang="en-US" sz="2400" dirty="0" smtClean="0"/>
              <a:t>January 28, 2015</a:t>
            </a:r>
            <a:endParaRPr lang="en-US"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124388"/>
            <a:ext cx="4571999" cy="831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710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Massive Need for Infrastructure</a:t>
            </a:r>
            <a:endParaRPr lang="en-US" dirty="0"/>
          </a:p>
        </p:txBody>
      </p:sp>
      <p:sp>
        <p:nvSpPr>
          <p:cNvPr id="3" name="Content Placeholder 2"/>
          <p:cNvSpPr>
            <a:spLocks noGrp="1"/>
          </p:cNvSpPr>
          <p:nvPr>
            <p:ph idx="1"/>
          </p:nvPr>
        </p:nvSpPr>
        <p:spPr/>
        <p:txBody>
          <a:bodyPr>
            <a:normAutofit/>
          </a:bodyPr>
          <a:lstStyle/>
          <a:p>
            <a:r>
              <a:rPr lang="en-US" dirty="0" smtClean="0"/>
              <a:t>2013 grade of D+ overall (ASCE) </a:t>
            </a:r>
          </a:p>
          <a:p>
            <a:r>
              <a:rPr lang="en-US" dirty="0" smtClean="0"/>
              <a:t>1/9 bridges </a:t>
            </a:r>
            <a:r>
              <a:rPr lang="en-US" dirty="0"/>
              <a:t>are rated as structurally </a:t>
            </a:r>
            <a:r>
              <a:rPr lang="en-US" dirty="0" smtClean="0"/>
              <a:t>deficient</a:t>
            </a:r>
          </a:p>
          <a:p>
            <a:r>
              <a:rPr lang="en-US" dirty="0" smtClean="0"/>
              <a:t>42</a:t>
            </a:r>
            <a:r>
              <a:rPr lang="en-US" dirty="0"/>
              <a:t>% of America’s major urban highways remain </a:t>
            </a:r>
            <a:r>
              <a:rPr lang="en-US" dirty="0" smtClean="0"/>
              <a:t>congested</a:t>
            </a:r>
          </a:p>
          <a:p>
            <a:pPr lvl="1"/>
            <a:r>
              <a:rPr lang="en-US" dirty="0" smtClean="0"/>
              <a:t>$101 </a:t>
            </a:r>
            <a:r>
              <a:rPr lang="en-US" dirty="0"/>
              <a:t>billion in wasted time and fuel </a:t>
            </a:r>
            <a:r>
              <a:rPr lang="en-US" dirty="0" smtClean="0"/>
              <a:t>annually</a:t>
            </a:r>
            <a:endParaRPr lang="en-US" dirty="0"/>
          </a:p>
          <a:p>
            <a:r>
              <a:rPr lang="en-US" dirty="0" smtClean="0"/>
              <a:t> Almost </a:t>
            </a:r>
            <a:r>
              <a:rPr lang="en-US" dirty="0"/>
              <a:t>half of American households lack any access to </a:t>
            </a:r>
            <a:r>
              <a:rPr lang="en-US" dirty="0" smtClean="0"/>
              <a:t>transit</a:t>
            </a:r>
          </a:p>
        </p:txBody>
      </p:sp>
    </p:spTree>
    <p:extLst>
      <p:ext uri="{BB962C8B-B14F-4D97-AF65-F5344CB8AC3E}">
        <p14:creationId xmlns:p14="http://schemas.microsoft.com/office/powerpoint/2010/main" val="54604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Financing Infrastructure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1) Public </a:t>
            </a:r>
            <a:r>
              <a:rPr lang="en-US" dirty="0"/>
              <a:t>funding of infrastructure is </a:t>
            </a:r>
            <a:r>
              <a:rPr lang="en-US" dirty="0" smtClean="0"/>
              <a:t>least </a:t>
            </a:r>
            <a:r>
              <a:rPr lang="en-US" dirty="0"/>
              <a:t>expensive way to finance major infrastructure projects, but many </a:t>
            </a:r>
            <a:r>
              <a:rPr lang="en-US" dirty="0" smtClean="0"/>
              <a:t>obstacles</a:t>
            </a:r>
          </a:p>
          <a:p>
            <a:pPr marL="0" indent="0">
              <a:buNone/>
            </a:pPr>
            <a:endParaRPr lang="en-US" dirty="0" smtClean="0"/>
          </a:p>
          <a:p>
            <a:pPr marL="0" indent="0">
              <a:buNone/>
            </a:pPr>
            <a:r>
              <a:rPr lang="en-US" dirty="0" smtClean="0"/>
              <a:t>2) Public-Private </a:t>
            </a:r>
            <a:r>
              <a:rPr lang="en-US" dirty="0"/>
              <a:t>Partnerships (or P3s) </a:t>
            </a:r>
            <a:r>
              <a:rPr lang="en-US" dirty="0" smtClean="0"/>
              <a:t>use </a:t>
            </a:r>
            <a:r>
              <a:rPr lang="en-US" dirty="0"/>
              <a:t>private capital to finance public </a:t>
            </a:r>
            <a:r>
              <a:rPr lang="en-US" dirty="0" smtClean="0"/>
              <a:t>projects, but can be difficult and counterproductive to public interest</a:t>
            </a:r>
          </a:p>
        </p:txBody>
      </p:sp>
    </p:spTree>
    <p:extLst>
      <p:ext uri="{BB962C8B-B14F-4D97-AF65-F5344CB8AC3E}">
        <p14:creationId xmlns:p14="http://schemas.microsoft.com/office/powerpoint/2010/main" val="367935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States with P3-enabling legislation</a:t>
            </a:r>
            <a:endParaRPr lang="en-US" dirty="0"/>
          </a:p>
        </p:txBody>
      </p:sp>
      <p:sp>
        <p:nvSpPr>
          <p:cNvPr id="5" name="Content Placeholder 4"/>
          <p:cNvSpPr>
            <a:spLocks noGrp="1"/>
          </p:cNvSpPr>
          <p:nvPr>
            <p:ph idx="1"/>
          </p:nvPr>
        </p:nvSpPr>
        <p:spPr/>
        <p:txBody>
          <a:bodyPr/>
          <a:lstStyle/>
          <a:p>
            <a:endParaRPr lang="en-US"/>
          </a:p>
        </p:txBody>
      </p:sp>
      <p:pic>
        <p:nvPicPr>
          <p:cNvPr id="1026" name="Picture 2" descr="US map: States with P3 Legisl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209799"/>
            <a:ext cx="6400800" cy="4310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990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Principles: </a:t>
            </a:r>
            <a:br>
              <a:rPr lang="en-US" b="1" dirty="0" smtClean="0"/>
            </a:br>
            <a:r>
              <a:rPr lang="en-US" b="1" dirty="0" smtClean="0"/>
              <a:t>P3’s Without Privatization</a:t>
            </a:r>
            <a:endParaRPr lang="en-US" b="1" dirty="0"/>
          </a:p>
        </p:txBody>
      </p:sp>
      <p:sp>
        <p:nvSpPr>
          <p:cNvPr id="3" name="Content Placeholder 2"/>
          <p:cNvSpPr>
            <a:spLocks noGrp="1"/>
          </p:cNvSpPr>
          <p:nvPr>
            <p:ph idx="1"/>
          </p:nvPr>
        </p:nvSpPr>
        <p:spPr>
          <a:xfrm>
            <a:off x="457200" y="1828800"/>
            <a:ext cx="8229600" cy="4525963"/>
          </a:xfrm>
        </p:spPr>
        <p:txBody>
          <a:bodyPr>
            <a:normAutofit/>
          </a:bodyPr>
          <a:lstStyle/>
          <a:p>
            <a:r>
              <a:rPr lang="en-US" dirty="0" smtClean="0"/>
              <a:t>Public control of infrastructure</a:t>
            </a:r>
          </a:p>
          <a:p>
            <a:r>
              <a:rPr lang="en-US" dirty="0" smtClean="0"/>
              <a:t>Public control of public policy decisions </a:t>
            </a:r>
          </a:p>
          <a:p>
            <a:r>
              <a:rPr lang="en-US" dirty="0" smtClean="0"/>
              <a:t>Public participation in decisions</a:t>
            </a:r>
          </a:p>
          <a:p>
            <a:r>
              <a:rPr lang="en-US" dirty="0" smtClean="0"/>
              <a:t>Full transparency and accountability</a:t>
            </a:r>
          </a:p>
          <a:p>
            <a:r>
              <a:rPr lang="en-US" dirty="0" smtClean="0"/>
              <a:t>Family-supporting jobs and career-enhancing skills for construction and operation.</a:t>
            </a:r>
          </a:p>
        </p:txBody>
      </p:sp>
    </p:spTree>
    <p:extLst>
      <p:ext uri="{BB962C8B-B14F-4D97-AF65-F5344CB8AC3E}">
        <p14:creationId xmlns:p14="http://schemas.microsoft.com/office/powerpoint/2010/main" val="484201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should be included in P3 legislation and contracts?</a:t>
            </a:r>
            <a:endParaRPr lang="en-US" dirty="0"/>
          </a:p>
        </p:txBody>
      </p:sp>
      <p:sp>
        <p:nvSpPr>
          <p:cNvPr id="3" name="Content Placeholder 2"/>
          <p:cNvSpPr>
            <a:spLocks noGrp="1"/>
          </p:cNvSpPr>
          <p:nvPr>
            <p:ph idx="1"/>
          </p:nvPr>
        </p:nvSpPr>
        <p:spPr>
          <a:xfrm>
            <a:off x="457200" y="1905000"/>
            <a:ext cx="8229600" cy="4495800"/>
          </a:xfrm>
        </p:spPr>
        <p:txBody>
          <a:bodyPr>
            <a:normAutofit fontScale="92500" lnSpcReduction="10000"/>
          </a:bodyPr>
          <a:lstStyle/>
          <a:p>
            <a:r>
              <a:rPr lang="en-US" sz="2600" dirty="0"/>
              <a:t>Maximum Transparency and Public Participation</a:t>
            </a:r>
          </a:p>
          <a:p>
            <a:r>
              <a:rPr lang="en-US" sz="2600" dirty="0" smtClean="0"/>
              <a:t>Pick the projects communities need, not just what investors want </a:t>
            </a:r>
            <a:endParaRPr lang="en-US" sz="2600" dirty="0" smtClean="0"/>
          </a:p>
          <a:p>
            <a:r>
              <a:rPr lang="en-US" sz="2600" dirty="0" smtClean="0"/>
              <a:t>Comprehensive project analysis and evaluation before deal is signed</a:t>
            </a:r>
            <a:endParaRPr lang="en-US" sz="2600" dirty="0" smtClean="0"/>
          </a:p>
          <a:p>
            <a:r>
              <a:rPr lang="en-US" sz="2600" dirty="0" smtClean="0"/>
              <a:t>Infrastructure is affordable for working people</a:t>
            </a:r>
            <a:endParaRPr lang="en-US" sz="2600" dirty="0" smtClean="0"/>
          </a:p>
          <a:p>
            <a:r>
              <a:rPr lang="en-US" sz="2600" dirty="0" smtClean="0"/>
              <a:t>Jobs that Build the Middle Class </a:t>
            </a:r>
            <a:r>
              <a:rPr lang="en-US" sz="2600" dirty="0" smtClean="0"/>
              <a:t>for </a:t>
            </a:r>
            <a:r>
              <a:rPr lang="en-US" sz="2600" dirty="0" smtClean="0"/>
              <a:t>both construction and operation/maintenance.</a:t>
            </a:r>
          </a:p>
          <a:p>
            <a:r>
              <a:rPr lang="en-US" sz="2600" dirty="0" smtClean="0"/>
              <a:t>Contract </a:t>
            </a:r>
            <a:r>
              <a:rPr lang="en-US" sz="2600" dirty="0" smtClean="0"/>
              <a:t>Provisions that don’t undermine the public interest </a:t>
            </a:r>
          </a:p>
          <a:p>
            <a:r>
              <a:rPr lang="en-US" sz="2600" dirty="0" smtClean="0"/>
              <a:t>Strong Oversight and Inspection</a:t>
            </a:r>
            <a:r>
              <a:rPr lang="en-US" sz="2600" dirty="0"/>
              <a:t> </a:t>
            </a:r>
            <a:r>
              <a:rPr lang="en-US" sz="2600" dirty="0" smtClean="0"/>
              <a:t>written into contract</a:t>
            </a:r>
          </a:p>
          <a:p>
            <a:r>
              <a:rPr lang="en-US" sz="2600" dirty="0" smtClean="0"/>
              <a:t>Make explicit all </a:t>
            </a:r>
            <a:r>
              <a:rPr lang="en-US" sz="2600" dirty="0"/>
              <a:t>legal </a:t>
            </a:r>
            <a:r>
              <a:rPr lang="en-US" sz="2600" dirty="0" smtClean="0"/>
              <a:t>requirements</a:t>
            </a:r>
          </a:p>
          <a:p>
            <a:endParaRPr lang="en-US" dirty="0"/>
          </a:p>
          <a:p>
            <a:endParaRPr lang="en-US" dirty="0"/>
          </a:p>
        </p:txBody>
      </p:sp>
    </p:spTree>
    <p:extLst>
      <p:ext uri="{BB962C8B-B14F-4D97-AF65-F5344CB8AC3E}">
        <p14:creationId xmlns:p14="http://schemas.microsoft.com/office/powerpoint/2010/main" val="3085468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idx="1"/>
          </p:nvPr>
        </p:nvSpPr>
        <p:spPr>
          <a:xfrm>
            <a:off x="457200" y="1524000"/>
            <a:ext cx="8229600" cy="4876800"/>
          </a:xfrm>
        </p:spPr>
        <p:txBody>
          <a:bodyPr>
            <a:normAutofit/>
          </a:bodyPr>
          <a:lstStyle/>
          <a:p>
            <a:pPr algn="ctr">
              <a:buFont typeface="Wingdings" pitchFamily="2" charset="2"/>
              <a:buNone/>
            </a:pPr>
            <a:endParaRPr lang="en-US" sz="4400" b="1" dirty="0"/>
          </a:p>
          <a:p>
            <a:pPr algn="ctr">
              <a:buFont typeface="Wingdings" pitchFamily="2" charset="2"/>
              <a:buNone/>
            </a:pPr>
            <a:r>
              <a:rPr lang="en-US" sz="4400" b="1" dirty="0"/>
              <a:t>www.InThePublicInterest.org</a:t>
            </a:r>
            <a:r>
              <a:rPr lang="en-US" sz="3600" b="1" dirty="0"/>
              <a:t>.   </a:t>
            </a:r>
          </a:p>
          <a:p>
            <a:pPr algn="ctr">
              <a:buFont typeface="Wingdings" pitchFamily="2" charset="2"/>
              <a:buNone/>
            </a:pPr>
            <a:endParaRPr lang="en-US" sz="3600" b="1" dirty="0"/>
          </a:p>
          <a:p>
            <a:pPr algn="ctr">
              <a:buFont typeface="Wingdings" pitchFamily="2" charset="2"/>
              <a:buNone/>
            </a:pPr>
            <a:r>
              <a:rPr lang="en-US" sz="3600" b="1" dirty="0"/>
              <a:t>If you have questions, please email shabibi@inthepublicinterest.org or call </a:t>
            </a:r>
            <a:r>
              <a:rPr lang="en-US" sz="3600" b="1" dirty="0" smtClean="0"/>
              <a:t>202-429-5091.</a:t>
            </a:r>
            <a:endParaRPr lang="en-US" sz="3600" b="1" dirty="0"/>
          </a:p>
          <a:p>
            <a:pPr>
              <a:buFont typeface="Wingdings" pitchFamily="2" charset="2"/>
              <a:buNone/>
            </a:pPr>
            <a:endParaRPr lang="en-US" sz="3600" i="1" dirty="0"/>
          </a:p>
          <a:p>
            <a:pPr algn="ctr">
              <a:buFont typeface="Wingdings" pitchFamily="2" charset="2"/>
              <a:buNone/>
            </a:pPr>
            <a:endParaRPr lang="en-US" sz="3600" i="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6280103"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3863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9267</TotalTime>
  <Words>924</Words>
  <Application>Microsoft Office PowerPoint</Application>
  <PresentationFormat>On-screen Show (4:3)</PresentationFormat>
  <Paragraphs>77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Infrastructure Justice</vt:lpstr>
      <vt:lpstr>Massive Need for Infrastructure</vt:lpstr>
      <vt:lpstr>Financing Infrastructure</vt:lpstr>
      <vt:lpstr>States with P3-enabling legislation</vt:lpstr>
      <vt:lpstr>Principles:  P3’s Without Privatization</vt:lpstr>
      <vt:lpstr>What should be included in P3 legislation and contracts?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 Habibi</dc:creator>
  <cp:lastModifiedBy>Shar Habibi</cp:lastModifiedBy>
  <cp:revision>28</cp:revision>
  <cp:lastPrinted>2014-04-28T22:28:24Z</cp:lastPrinted>
  <dcterms:created xsi:type="dcterms:W3CDTF">2014-04-23T18:35:27Z</dcterms:created>
  <dcterms:modified xsi:type="dcterms:W3CDTF">2015-01-27T22:05:55Z</dcterms:modified>
</cp:coreProperties>
</file>