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1" r:id="rId6"/>
    <p:sldId id="273" r:id="rId7"/>
    <p:sldId id="274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65" r:id="rId16"/>
    <p:sldId id="261" r:id="rId17"/>
    <p:sldId id="269" r:id="rId18"/>
    <p:sldId id="262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7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E9986-863A-4FB4-8C83-0FAB67532F0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C7498B-3982-428E-930E-F6A8FBE4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98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Bus drivers, cafeteria workers, clericals and custodians all play a role of a child’s education.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C7498B-3982-428E-930E-F6A8FBE4FD8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70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These</a:t>
            </a:r>
            <a:r>
              <a:rPr lang="en-US" baseline="0" dirty="0" smtClean="0"/>
              <a:t> messages miss the mark as the LEADING message.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1150F2-A35D-46EF-8417-F990A2061F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want to take a couple minutes to quickly walk through the proposals in our Taxpayer Empowerment Agenda.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BF882-C59B-4F76-A9DF-ACCDEA312A42}" type="slidenum">
              <a:rPr lang="en-US" smtClean="0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224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75484-90B1-4C5B-8A17-9D69051BAC3B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318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2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5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29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38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376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8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9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0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0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131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4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BA2BC-A50B-4129-9842-DFAA5069D862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FA860-8BF5-4516-AB16-5A344C95B1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105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hepublicinterest.org/article/pushing-working-families-poverty-assessing-new-haven-plan-privatize-public-schools%E2%80%99-custodia" TargetMode="External"/><Relationship Id="rId2" Type="http://schemas.openxmlformats.org/officeDocument/2006/relationships/hyperlink" Target="http://www.inthepublicinterest.org/article/runaway-spending-private-contractors-increase-cost-school-student-transportation-services-p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nthepublicinterest.org/article/serving-students" TargetMode="External"/><Relationship Id="rId5" Type="http://schemas.openxmlformats.org/officeDocument/2006/relationships/hyperlink" Target="http://www.inthepublicinterest.org/article/hard-swallow-do-private-food-service-contractors-shortchange-new-jersey-schools" TargetMode="External"/><Relationship Id="rId4" Type="http://schemas.openxmlformats.org/officeDocument/2006/relationships/hyperlink" Target="http://www.inthepublicinterest.org/article/aaps-and-privatization-school-support-functions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School Services Privatization</a:t>
            </a:r>
            <a:br>
              <a:rPr lang="en-US" dirty="0"/>
            </a:br>
            <a:r>
              <a:rPr lang="en-US" sz="3200" dirty="0"/>
              <a:t>Resources </a:t>
            </a:r>
            <a:r>
              <a:rPr lang="en-US" sz="3200" dirty="0" smtClean="0"/>
              <a:t>and Tools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600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Shar</a:t>
            </a:r>
            <a:r>
              <a:rPr lang="en-US" sz="2800" dirty="0" smtClean="0"/>
              <a:t> </a:t>
            </a:r>
            <a:r>
              <a:rPr lang="en-US" sz="2800" dirty="0" err="1" smtClean="0"/>
              <a:t>Habibi</a:t>
            </a:r>
            <a:endParaRPr lang="en-US" sz="2800" dirty="0" smtClean="0"/>
          </a:p>
          <a:p>
            <a:r>
              <a:rPr lang="en-US" sz="2800" dirty="0" smtClean="0"/>
              <a:t>March 3, 2015</a:t>
            </a:r>
            <a:endParaRPr lang="en-US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1" y="124388"/>
            <a:ext cx="4571999" cy="8310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79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Terrain to Navigate</a:t>
            </a:r>
          </a:p>
        </p:txBody>
      </p:sp>
      <p:pic>
        <p:nvPicPr>
          <p:cNvPr id="13315" name="Picture 3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768078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3178969" y="2796109"/>
            <a:ext cx="2059409" cy="68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r>
              <a:rPr lang="en-US" sz="2000" dirty="0"/>
              <a:t>Business </a:t>
            </a:r>
            <a:r>
              <a:rPr lang="ja-JP" altLang="en-US" sz="2000" dirty="0"/>
              <a:t>“</a:t>
            </a:r>
            <a:r>
              <a:rPr lang="en-US" altLang="ja-JP" sz="2000" dirty="0" smtClean="0"/>
              <a:t>Effectiveness</a:t>
            </a:r>
            <a:r>
              <a:rPr lang="ja-JP" altLang="en-US" sz="2000" dirty="0" smtClean="0"/>
              <a:t>”</a:t>
            </a:r>
            <a:endParaRPr lang="en-US" sz="2000" dirty="0"/>
          </a:p>
        </p:txBody>
      </p:sp>
      <p:sp>
        <p:nvSpPr>
          <p:cNvPr id="13317" name="TextBox 6"/>
          <p:cNvSpPr txBox="1">
            <a:spLocks noChangeArrowheads="1"/>
          </p:cNvSpPr>
          <p:nvPr/>
        </p:nvSpPr>
        <p:spPr bwMode="auto">
          <a:xfrm>
            <a:off x="767953" y="3536156"/>
            <a:ext cx="1982391" cy="75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r>
              <a:rPr lang="en-US" sz="2200"/>
              <a:t>Public/Private Blur</a:t>
            </a:r>
          </a:p>
        </p:txBody>
      </p:sp>
      <p:sp>
        <p:nvSpPr>
          <p:cNvPr id="13318" name="TextBox 7"/>
          <p:cNvSpPr txBox="1">
            <a:spLocks noChangeArrowheads="1"/>
          </p:cNvSpPr>
          <p:nvPr/>
        </p:nvSpPr>
        <p:spPr bwMode="auto">
          <a:xfrm>
            <a:off x="7786687" y="2839641"/>
            <a:ext cx="1125141" cy="75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r>
              <a:rPr lang="ja-JP" altLang="en-US" sz="2200"/>
              <a:t>“</a:t>
            </a:r>
            <a:r>
              <a:rPr lang="en-US" altLang="ja-JP" sz="2200"/>
              <a:t>Give it a try</a:t>
            </a:r>
            <a:r>
              <a:rPr lang="ja-JP" altLang="en-US" sz="2200"/>
              <a:t>”</a:t>
            </a:r>
            <a:endParaRPr lang="en-US" sz="2200"/>
          </a:p>
        </p:txBody>
      </p:sp>
      <p:sp>
        <p:nvSpPr>
          <p:cNvPr id="13319" name="TextBox 9"/>
          <p:cNvSpPr txBox="1">
            <a:spLocks noChangeArrowheads="1"/>
          </p:cNvSpPr>
          <p:nvPr/>
        </p:nvSpPr>
        <p:spPr bwMode="auto">
          <a:xfrm>
            <a:off x="5857875" y="4339828"/>
            <a:ext cx="1553766" cy="75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r>
              <a:rPr lang="en-US" sz="2200"/>
              <a:t>Budget Worries</a:t>
            </a:r>
          </a:p>
        </p:txBody>
      </p:sp>
      <p:sp>
        <p:nvSpPr>
          <p:cNvPr id="13320" name="TextBox 10"/>
          <p:cNvSpPr txBox="1">
            <a:spLocks noChangeArrowheads="1"/>
          </p:cNvSpPr>
          <p:nvPr/>
        </p:nvSpPr>
        <p:spPr bwMode="auto">
          <a:xfrm>
            <a:off x="1464469" y="5786438"/>
            <a:ext cx="1714500" cy="68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r>
              <a:rPr lang="en-US" sz="2000"/>
              <a:t>Government </a:t>
            </a:r>
            <a:r>
              <a:rPr lang="ja-JP" altLang="en-US" sz="2000"/>
              <a:t>“</a:t>
            </a:r>
            <a:r>
              <a:rPr lang="en-US" altLang="ja-JP" sz="2000"/>
              <a:t>Inefficiency</a:t>
            </a:r>
            <a:r>
              <a:rPr lang="ja-JP" altLang="en-US" sz="2000"/>
              <a:t>”</a:t>
            </a:r>
            <a:endParaRPr lang="en-US" sz="2000"/>
          </a:p>
        </p:txBody>
      </p:sp>
      <p:sp>
        <p:nvSpPr>
          <p:cNvPr id="13321" name="TextBox 12"/>
          <p:cNvSpPr txBox="1">
            <a:spLocks noChangeArrowheads="1"/>
          </p:cNvSpPr>
          <p:nvPr/>
        </p:nvSpPr>
        <p:spPr bwMode="auto">
          <a:xfrm>
            <a:off x="3607594" y="4707062"/>
            <a:ext cx="1982391" cy="75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r>
              <a:rPr lang="en-US" sz="2200"/>
              <a:t>Distrust of Government</a:t>
            </a:r>
          </a:p>
        </p:txBody>
      </p:sp>
      <p:pic>
        <p:nvPicPr>
          <p:cNvPr id="13322" name="Picture 14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41" y="3796234"/>
            <a:ext cx="1135187" cy="102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3" name="Picture 15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59" y="4822031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6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7" y="3321844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5" name="Picture 18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44" y="2464594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6" name="Picture 19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109" y="1821656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Freeform 20"/>
          <p:cNvSpPr/>
          <p:nvPr/>
        </p:nvSpPr>
        <p:spPr bwMode="auto">
          <a:xfrm>
            <a:off x="702097" y="2373065"/>
            <a:ext cx="8240985" cy="3628802"/>
          </a:xfrm>
          <a:custGeom>
            <a:avLst/>
            <a:gdLst>
              <a:gd name="connsiteX0" fmla="*/ 0 w 11721103"/>
              <a:gd name="connsiteY0" fmla="*/ 3773538 h 5161402"/>
              <a:gd name="connsiteX1" fmla="*/ 1016071 w 11721103"/>
              <a:gd name="connsiteY1" fmla="*/ 2902722 h 5161402"/>
              <a:gd name="connsiteX2" fmla="*/ 3084501 w 11721103"/>
              <a:gd name="connsiteY2" fmla="*/ 2775728 h 5161402"/>
              <a:gd name="connsiteX3" fmla="*/ 4263869 w 11721103"/>
              <a:gd name="connsiteY3" fmla="*/ 4263373 h 5161402"/>
              <a:gd name="connsiteX4" fmla="*/ 5588390 w 11721103"/>
              <a:gd name="connsiteY4" fmla="*/ 5134189 h 5161402"/>
              <a:gd name="connsiteX5" fmla="*/ 7094352 w 11721103"/>
              <a:gd name="connsiteY5" fmla="*/ 4426651 h 5161402"/>
              <a:gd name="connsiteX6" fmla="*/ 6840334 w 11721103"/>
              <a:gd name="connsiteY6" fmla="*/ 2884580 h 5161402"/>
              <a:gd name="connsiteX7" fmla="*/ 6640749 w 11721103"/>
              <a:gd name="connsiteY7" fmla="*/ 943384 h 5161402"/>
              <a:gd name="connsiteX8" fmla="*/ 7801973 w 11721103"/>
              <a:gd name="connsiteY8" fmla="*/ 72568 h 5161402"/>
              <a:gd name="connsiteX9" fmla="*/ 9507520 w 11721103"/>
              <a:gd name="connsiteY9" fmla="*/ 507976 h 5161402"/>
              <a:gd name="connsiteX10" fmla="*/ 10414726 w 11721103"/>
              <a:gd name="connsiteY10" fmla="*/ 2340319 h 5161402"/>
              <a:gd name="connsiteX11" fmla="*/ 11340076 w 11721103"/>
              <a:gd name="connsiteY11" fmla="*/ 2884580 h 5161402"/>
              <a:gd name="connsiteX12" fmla="*/ 11721103 w 11721103"/>
              <a:gd name="connsiteY12" fmla="*/ 2757586 h 5161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721103" h="5161402">
                <a:moveTo>
                  <a:pt x="0" y="3773538"/>
                </a:moveTo>
                <a:cubicBezTo>
                  <a:pt x="250994" y="3421281"/>
                  <a:pt x="501988" y="3069024"/>
                  <a:pt x="1016071" y="2902722"/>
                </a:cubicBezTo>
                <a:cubicBezTo>
                  <a:pt x="1530155" y="2736420"/>
                  <a:pt x="2543201" y="2548953"/>
                  <a:pt x="3084501" y="2775728"/>
                </a:cubicBezTo>
                <a:cubicBezTo>
                  <a:pt x="3625801" y="3002503"/>
                  <a:pt x="3846554" y="3870296"/>
                  <a:pt x="4263869" y="4263373"/>
                </a:cubicBezTo>
                <a:cubicBezTo>
                  <a:pt x="4681184" y="4656450"/>
                  <a:pt x="5116643" y="5106976"/>
                  <a:pt x="5588390" y="5134189"/>
                </a:cubicBezTo>
                <a:cubicBezTo>
                  <a:pt x="6060137" y="5161402"/>
                  <a:pt x="6885695" y="4801586"/>
                  <a:pt x="7094352" y="4426651"/>
                </a:cubicBezTo>
                <a:cubicBezTo>
                  <a:pt x="7303009" y="4051716"/>
                  <a:pt x="6915934" y="3465124"/>
                  <a:pt x="6840334" y="2884580"/>
                </a:cubicBezTo>
                <a:cubicBezTo>
                  <a:pt x="6764734" y="2304036"/>
                  <a:pt x="6480476" y="1412053"/>
                  <a:pt x="6640749" y="943384"/>
                </a:cubicBezTo>
                <a:cubicBezTo>
                  <a:pt x="6801022" y="474715"/>
                  <a:pt x="7324178" y="145136"/>
                  <a:pt x="7801973" y="72568"/>
                </a:cubicBezTo>
                <a:cubicBezTo>
                  <a:pt x="8279768" y="0"/>
                  <a:pt x="9072061" y="130017"/>
                  <a:pt x="9507520" y="507976"/>
                </a:cubicBezTo>
                <a:cubicBezTo>
                  <a:pt x="9942979" y="885935"/>
                  <a:pt x="10109300" y="1944218"/>
                  <a:pt x="10414726" y="2340319"/>
                </a:cubicBezTo>
                <a:cubicBezTo>
                  <a:pt x="10720152" y="2736420"/>
                  <a:pt x="11122347" y="2815036"/>
                  <a:pt x="11340076" y="2884580"/>
                </a:cubicBezTo>
                <a:cubicBezTo>
                  <a:pt x="11557805" y="2954124"/>
                  <a:pt x="11721103" y="2757586"/>
                  <a:pt x="11721103" y="2757586"/>
                </a:cubicBezTo>
              </a:path>
            </a:pathLst>
          </a:custGeom>
          <a:noFill/>
          <a:ln w="76200" cap="rnd" cmpd="sng" algn="ctr">
            <a:solidFill>
              <a:schemeClr val="accent2">
                <a:lumMod val="75000"/>
              </a:schemeClr>
            </a:solidFill>
            <a:prstDash val="sysDash"/>
            <a:round/>
            <a:headEnd type="oval" w="med" len="med"/>
            <a:tailEnd type="triangle" w="med" len="med"/>
          </a:ln>
          <a:effectLst/>
        </p:spPr>
        <p:txBody>
          <a:bodyPr lIns="64291" tIns="32146" rIns="64291" bIns="32146"/>
          <a:lstStyle/>
          <a:p>
            <a:pPr>
              <a:defRPr/>
            </a:pPr>
            <a:endParaRPr lang="en-US">
              <a:latin typeface="Gill Sans" pitchFamily="-111" charset="0"/>
              <a:ea typeface="ヒラギノ角ゴ Pro W3" pitchFamily="-111" charset="-128"/>
              <a:sym typeface="Gill Sans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825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Messages that Miss the Mark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8293894" cy="4279106"/>
          </a:xfrm>
        </p:spPr>
        <p:txBody>
          <a:bodyPr>
            <a:normAutofit fontScale="92500" lnSpcReduction="20000"/>
          </a:bodyPr>
          <a:lstStyle/>
          <a:p>
            <a:pPr marL="771510" lvl="1" indent="-342900">
              <a:spcBef>
                <a:spcPts val="422"/>
              </a:spcBef>
            </a:pPr>
            <a:r>
              <a:rPr lang="en-US" sz="3300" dirty="0" smtClean="0"/>
              <a:t>Business </a:t>
            </a:r>
            <a:r>
              <a:rPr lang="en-US" sz="3300" dirty="0"/>
              <a:t>Motives:  </a:t>
            </a:r>
            <a:r>
              <a:rPr lang="en-US" sz="3300" i="1" dirty="0" smtClean="0"/>
              <a:t>We’</a:t>
            </a:r>
            <a:r>
              <a:rPr lang="en-US" altLang="ja-JP" sz="3300" i="1" dirty="0" smtClean="0"/>
              <a:t>ve </a:t>
            </a:r>
            <a:r>
              <a:rPr lang="en-US" altLang="ja-JP" sz="3300" i="1" dirty="0"/>
              <a:t>all seen how corporate greed is breaking this country.</a:t>
            </a:r>
          </a:p>
          <a:p>
            <a:pPr marL="771510" lvl="1" indent="-342900">
              <a:spcBef>
                <a:spcPts val="422"/>
              </a:spcBef>
            </a:pPr>
            <a:r>
              <a:rPr lang="en-US" sz="3300" dirty="0"/>
              <a:t>Bad Outcomes:  </a:t>
            </a:r>
            <a:r>
              <a:rPr lang="en-US" sz="3300" i="1" dirty="0"/>
              <a:t>This deal will reduce services, increase prices.</a:t>
            </a:r>
          </a:p>
          <a:p>
            <a:pPr marL="771510" lvl="1" indent="-342900">
              <a:spcBef>
                <a:spcPts val="422"/>
              </a:spcBef>
            </a:pPr>
            <a:r>
              <a:rPr lang="en-US" sz="3300" dirty="0"/>
              <a:t>Corruption:  </a:t>
            </a:r>
            <a:r>
              <a:rPr lang="en-US" sz="3300" i="1" dirty="0"/>
              <a:t>Politicians reward their friends with private contracts.</a:t>
            </a:r>
          </a:p>
          <a:p>
            <a:pPr marL="771510" lvl="1" indent="-342900">
              <a:spcBef>
                <a:spcPts val="422"/>
              </a:spcBef>
            </a:pPr>
            <a:r>
              <a:rPr lang="en-US" sz="3300" dirty="0"/>
              <a:t>Accountability: </a:t>
            </a:r>
            <a:r>
              <a:rPr lang="en-US" sz="3300" i="1" dirty="0"/>
              <a:t>Private business </a:t>
            </a:r>
            <a:r>
              <a:rPr lang="en-US" sz="3300" i="1" dirty="0" smtClean="0"/>
              <a:t>isn’</a:t>
            </a:r>
            <a:r>
              <a:rPr lang="en-US" altLang="ja-JP" sz="3300" i="1" dirty="0" smtClean="0"/>
              <a:t>t </a:t>
            </a:r>
            <a:r>
              <a:rPr lang="en-US" altLang="ja-JP" sz="3300" i="1" dirty="0"/>
              <a:t>accountable to the people.</a:t>
            </a:r>
          </a:p>
          <a:p>
            <a:pPr marL="771510" lvl="1" indent="-342900">
              <a:spcBef>
                <a:spcPts val="422"/>
              </a:spcBef>
            </a:pPr>
            <a:r>
              <a:rPr lang="en-US" sz="3300" dirty="0"/>
              <a:t>Employees:  </a:t>
            </a:r>
            <a:r>
              <a:rPr lang="en-US" sz="3300" i="1" dirty="0"/>
              <a:t>It is the workers who will suffer with reduced wages.</a:t>
            </a:r>
          </a:p>
          <a:p>
            <a:pPr marL="187517" indent="0">
              <a:spcBef>
                <a:spcPts val="422"/>
              </a:spcBef>
              <a:buNone/>
            </a:pPr>
            <a:endParaRPr lang="en-US" i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11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A Message that Works</a:t>
            </a:r>
          </a:p>
        </p:txBody>
      </p:sp>
      <p:sp>
        <p:nvSpPr>
          <p:cNvPr id="19459" name="Content Placeholder 3"/>
          <p:cNvSpPr>
            <a:spLocks noGrp="1"/>
          </p:cNvSpPr>
          <p:nvPr>
            <p:ph idx="1"/>
          </p:nvPr>
        </p:nvSpPr>
        <p:spPr>
          <a:xfrm>
            <a:off x="2312789" y="2750344"/>
            <a:ext cx="6831211" cy="1964531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3100" b="1">
                <a:solidFill>
                  <a:srgbClr val="9D1936"/>
                </a:solidFill>
              </a:rPr>
              <a:t>Privatization means</a:t>
            </a:r>
            <a:r>
              <a:rPr lang="en-US" sz="3100" b="1" i="1">
                <a:solidFill>
                  <a:srgbClr val="9D1936"/>
                </a:solidFill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z="3100" b="1" i="1">
                <a:solidFill>
                  <a:srgbClr val="9D1936"/>
                </a:solidFill>
              </a:rPr>
              <a:t>HANDING OVER CONTROL </a:t>
            </a:r>
            <a:endParaRPr lang="en-US" sz="3100">
              <a:solidFill>
                <a:srgbClr val="9D1936"/>
              </a:solidFill>
            </a:endParaRPr>
          </a:p>
          <a:p>
            <a:pPr algn="ctr">
              <a:buFont typeface="Wingdings" pitchFamily="2" charset="2"/>
              <a:buNone/>
            </a:pPr>
            <a:r>
              <a:rPr lang="en-US" sz="3100" b="1">
                <a:solidFill>
                  <a:srgbClr val="9D1936"/>
                </a:solidFill>
              </a:rPr>
              <a:t>of X to a private business</a:t>
            </a:r>
            <a:r>
              <a:rPr lang="en-US" b="1" i="1" smtClean="0">
                <a:solidFill>
                  <a:srgbClr val="9D1936"/>
                </a:solidFill>
              </a:rPr>
              <a:t>.</a:t>
            </a:r>
            <a:r>
              <a:rPr lang="en-US" smtClean="0">
                <a:solidFill>
                  <a:srgbClr val="9D1936"/>
                </a:solidFill>
              </a:rPr>
              <a:t> </a:t>
            </a:r>
          </a:p>
        </p:txBody>
      </p:sp>
      <p:pic>
        <p:nvPicPr>
          <p:cNvPr id="6" name="Picture 5" descr="handover ke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0281"/>
            <a:ext cx="2643188" cy="3247949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84971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Example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>
          <a:xfrm>
            <a:off x="457200" y="1937742"/>
            <a:ext cx="8436769" cy="5134570"/>
          </a:xfrm>
        </p:spPr>
        <p:txBody>
          <a:bodyPr/>
          <a:lstStyle/>
          <a:p>
            <a:pPr marL="196446" indent="-8929">
              <a:buNone/>
            </a:pPr>
            <a:r>
              <a:rPr lang="en-US" sz="2700" i="1" dirty="0" smtClean="0"/>
              <a:t>The </a:t>
            </a:r>
            <a:r>
              <a:rPr lang="en-US" sz="2700" i="1" dirty="0"/>
              <a:t>main reason to be wary about </a:t>
            </a:r>
            <a:r>
              <a:rPr lang="en-US" sz="2700" i="1" u="sng" dirty="0"/>
              <a:t>handing over</a:t>
            </a:r>
            <a:r>
              <a:rPr lang="en-US" sz="2700" i="1" dirty="0"/>
              <a:t> a service </a:t>
            </a:r>
            <a:r>
              <a:rPr lang="en-US" sz="2700" i="1" dirty="0" smtClean="0"/>
              <a:t>to </a:t>
            </a:r>
            <a:r>
              <a:rPr lang="en-US" sz="2700" i="1" dirty="0"/>
              <a:t>a private company is that we are </a:t>
            </a:r>
            <a:r>
              <a:rPr lang="en-US" sz="2700" i="1" u="sng" dirty="0"/>
              <a:t>giving up control</a:t>
            </a:r>
            <a:r>
              <a:rPr lang="en-US" sz="2700" i="1" dirty="0"/>
              <a:t> over how it is operated. Once we </a:t>
            </a:r>
            <a:r>
              <a:rPr lang="en-US" sz="2700" i="1" u="sng" dirty="0"/>
              <a:t>hand over control</a:t>
            </a:r>
            <a:r>
              <a:rPr lang="en-US" sz="2700" i="1" dirty="0"/>
              <a:t>, or even outright ownership, if the private company starts running the operation into the ground, or charging exorbitant fees, </a:t>
            </a:r>
            <a:r>
              <a:rPr lang="en-US" sz="2700" i="1" u="sng" dirty="0"/>
              <a:t>we have very little say</a:t>
            </a:r>
            <a:r>
              <a:rPr lang="en-US" sz="2700" i="1" dirty="0"/>
              <a:t>. When </a:t>
            </a:r>
            <a:r>
              <a:rPr lang="en-US" sz="2700" i="1" u="sng" dirty="0"/>
              <a:t>the public is in control</a:t>
            </a:r>
            <a:r>
              <a:rPr lang="en-US" sz="2700" i="1" dirty="0"/>
              <a:t>, it can demand that operations be open to public review, accountable to the people, and run in the public interest. Privatization means </a:t>
            </a:r>
            <a:r>
              <a:rPr lang="en-US" sz="2700" i="1" u="sng" dirty="0"/>
              <a:t>giving control</a:t>
            </a:r>
            <a:r>
              <a:rPr lang="en-US" sz="2700" i="1" dirty="0"/>
              <a:t> to people who may have entirely different goals and </a:t>
            </a:r>
            <a:r>
              <a:rPr lang="en-US" sz="2700" i="1" dirty="0" smtClean="0"/>
              <a:t>priorities</a:t>
            </a:r>
            <a:r>
              <a:rPr lang="en-US" sz="2700" i="1" dirty="0"/>
              <a:t>.</a:t>
            </a:r>
            <a:endParaRPr lang="en-US" sz="2700" dirty="0"/>
          </a:p>
          <a:p>
            <a:pPr marL="196446" indent="-8929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0207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Why this Message Works</a:t>
            </a:r>
          </a:p>
        </p:txBody>
      </p:sp>
      <p:sp>
        <p:nvSpPr>
          <p:cNvPr id="21507" name="Content Placeholder 4"/>
          <p:cNvSpPr>
            <a:spLocks noGrp="1"/>
          </p:cNvSpPr>
          <p:nvPr>
            <p:ph idx="1"/>
          </p:nvPr>
        </p:nvSpPr>
        <p:spPr>
          <a:xfrm>
            <a:off x="2964656" y="1946672"/>
            <a:ext cx="5277445" cy="4009430"/>
          </a:xfrm>
        </p:spPr>
        <p:txBody>
          <a:bodyPr>
            <a:normAutofit/>
          </a:bodyPr>
          <a:lstStyle/>
          <a:p>
            <a:r>
              <a:rPr lang="en-US" sz="4000" dirty="0"/>
              <a:t>Sticky</a:t>
            </a:r>
          </a:p>
          <a:p>
            <a:r>
              <a:rPr lang="en-US" sz="4000" dirty="0"/>
              <a:t>Compelling</a:t>
            </a:r>
          </a:p>
          <a:p>
            <a:r>
              <a:rPr lang="en-US" sz="4000" dirty="0"/>
              <a:t>Transcends political affiliation</a:t>
            </a:r>
          </a:p>
        </p:txBody>
      </p:sp>
      <p:pic>
        <p:nvPicPr>
          <p:cNvPr id="5" name="Picture 4" descr="handover key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0281"/>
            <a:ext cx="2643188" cy="3247949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13378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7620000" cy="487362"/>
          </a:xfrm>
        </p:spPr>
        <p:txBody>
          <a:bodyPr>
            <a:normAutofit fontScale="90000"/>
          </a:bodyPr>
          <a:lstStyle/>
          <a:p>
            <a:pPr lvl="0"/>
            <a:r>
              <a:rPr lang="en-US" sz="5300" b="1" u="sng" dirty="0" smtClean="0">
                <a:solidFill>
                  <a:prstClr val="black"/>
                </a:solidFill>
              </a:rPr>
              <a:t>Selected Proposals from TEA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5562600"/>
          </a:xfrm>
        </p:spPr>
        <p:txBody>
          <a:bodyPr>
            <a:normAutofit fontScale="62500" lnSpcReduction="20000"/>
          </a:bodyPr>
          <a:lstStyle/>
          <a:p>
            <a:pPr lvl="1">
              <a:buClr>
                <a:srgbClr val="4F81BD"/>
              </a:buClr>
            </a:pPr>
            <a:r>
              <a:rPr lang="en-US" sz="3600" dirty="0" smtClean="0">
                <a:solidFill>
                  <a:prstClr val="black"/>
                </a:solidFill>
              </a:rPr>
              <a:t>Regularly post online how much taxpayers are spending on private contracts and how many workers are employed by those contracts (62% </a:t>
            </a:r>
            <a:r>
              <a:rPr lang="en-US" sz="3600" dirty="0" smtClean="0">
                <a:solidFill>
                  <a:prstClr val="black"/>
                </a:solidFill>
              </a:rPr>
              <a:t>support)</a:t>
            </a:r>
          </a:p>
          <a:p>
            <a:pPr lvl="1">
              <a:buClr>
                <a:srgbClr val="4F81BD"/>
              </a:buClr>
            </a:pPr>
            <a:endParaRPr lang="en-US" sz="2800" dirty="0" smtClean="0">
              <a:solidFill>
                <a:prstClr val="black"/>
              </a:solidFill>
            </a:endParaRPr>
          </a:p>
          <a:p>
            <a:pPr lvl="1">
              <a:buClr>
                <a:srgbClr val="4F81BD"/>
              </a:buClr>
            </a:pPr>
            <a:r>
              <a:rPr lang="en-US" sz="3600" dirty="0" smtClean="0">
                <a:solidFill>
                  <a:prstClr val="black"/>
                </a:solidFill>
              </a:rPr>
              <a:t>Prohibit </a:t>
            </a:r>
            <a:r>
              <a:rPr lang="en-US" sz="3600" dirty="0">
                <a:solidFill>
                  <a:prstClr val="black"/>
                </a:solidFill>
              </a:rPr>
              <a:t>any company that has evaded taxes or broken the law from taking over public services (68% support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</a:p>
          <a:p>
            <a:pPr lvl="1">
              <a:buClr>
                <a:srgbClr val="4F81BD"/>
              </a:buClr>
            </a:pPr>
            <a:endParaRPr lang="en-US" sz="3600" dirty="0">
              <a:solidFill>
                <a:prstClr val="black"/>
              </a:solidFill>
            </a:endParaRPr>
          </a:p>
          <a:p>
            <a:pPr lvl="1">
              <a:buClr>
                <a:srgbClr val="4F81BD"/>
              </a:buClr>
            </a:pPr>
            <a:r>
              <a:rPr lang="en-US" sz="3600" dirty="0">
                <a:solidFill>
                  <a:prstClr val="black"/>
                </a:solidFill>
              </a:rPr>
              <a:t>Require companies that privatize public services to pay their employees a living wage and provide reasonable benefits (78% support)</a:t>
            </a:r>
          </a:p>
          <a:p>
            <a:pPr lvl="1">
              <a:buClr>
                <a:srgbClr val="4F81BD"/>
              </a:buClr>
            </a:pPr>
            <a:endParaRPr lang="en-US" sz="3600" dirty="0">
              <a:solidFill>
                <a:prstClr val="black"/>
              </a:solidFill>
            </a:endParaRPr>
          </a:p>
          <a:p>
            <a:pPr lvl="1">
              <a:buClr>
                <a:srgbClr val="4F81BD"/>
              </a:buClr>
            </a:pPr>
            <a:r>
              <a:rPr lang="en-US" sz="3600" dirty="0">
                <a:solidFill>
                  <a:prstClr val="black"/>
                </a:solidFill>
              </a:rPr>
              <a:t>Require a study to determine how privatization would affect the larger community and post the results online before any contract is signed (69% support</a:t>
            </a:r>
            <a:r>
              <a:rPr lang="en-US" sz="3600" dirty="0" smtClean="0">
                <a:solidFill>
                  <a:prstClr val="black"/>
                </a:solidFill>
              </a:rPr>
              <a:t>)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05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Useful ITPI Research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“Ask the right questions</a:t>
            </a:r>
            <a:r>
              <a:rPr lang="en-US" dirty="0" smtClean="0"/>
              <a:t>”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Race </a:t>
            </a:r>
            <a:r>
              <a:rPr lang="en-US" dirty="0" smtClean="0"/>
              <a:t>to the </a:t>
            </a:r>
            <a:r>
              <a:rPr lang="en-US" dirty="0"/>
              <a:t>B</a:t>
            </a:r>
            <a:r>
              <a:rPr lang="en-US" dirty="0" smtClean="0"/>
              <a:t>ottom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Oversight</a:t>
            </a:r>
            <a:r>
              <a:rPr lang="en-US" dirty="0"/>
              <a:t> </a:t>
            </a:r>
            <a:r>
              <a:rPr lang="en-US" dirty="0" smtClean="0"/>
              <a:t>Report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Privatization </a:t>
            </a:r>
            <a:r>
              <a:rPr lang="en-US" dirty="0" smtClean="0"/>
              <a:t>Myths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High Costs of Privatization </a:t>
            </a:r>
            <a:r>
              <a:rPr lang="en-US" dirty="0" smtClean="0"/>
              <a:t>backgrounder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8209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hlinkClick r:id="rId2"/>
              </a:rPr>
              <a:t>Runaway Spending: Private Contractors Increase the Cost of School Student Transportation Services in Pennsylvania </a:t>
            </a:r>
            <a:r>
              <a:rPr lang="en-US" dirty="0" smtClean="0"/>
              <a:t>Keystone </a:t>
            </a:r>
            <a:r>
              <a:rPr lang="en-US" dirty="0"/>
              <a:t>Research </a:t>
            </a:r>
            <a:r>
              <a:rPr lang="en-US" dirty="0" smtClean="0"/>
              <a:t>Center, 2012</a:t>
            </a:r>
            <a:endParaRPr lang="en-US" dirty="0" smtClean="0">
              <a:hlinkClick r:id="rId3"/>
            </a:endParaRPr>
          </a:p>
          <a:p>
            <a:r>
              <a:rPr lang="en-US" dirty="0" smtClean="0">
                <a:hlinkClick r:id="rId3"/>
              </a:rPr>
              <a:t>Pushing </a:t>
            </a:r>
            <a:r>
              <a:rPr lang="en-US" dirty="0">
                <a:hlinkClick r:id="rId3"/>
              </a:rPr>
              <a:t>Working Families into Poverty: Assessing the New Haven Plan to Privatize the Public Schools’ Custodial </a:t>
            </a:r>
            <a:r>
              <a:rPr lang="en-US" dirty="0" smtClean="0">
                <a:hlinkClick r:id="rId3"/>
              </a:rPr>
              <a:t>Services</a:t>
            </a:r>
            <a:r>
              <a:rPr lang="en-US" dirty="0" smtClean="0"/>
              <a:t> PERI, </a:t>
            </a:r>
            <a:r>
              <a:rPr lang="en-US" dirty="0"/>
              <a:t>University of Massachusetts, </a:t>
            </a:r>
            <a:r>
              <a:rPr lang="en-US" dirty="0" smtClean="0"/>
              <a:t>Amherst, 2011</a:t>
            </a:r>
            <a:endParaRPr lang="en-US" dirty="0" smtClean="0">
              <a:hlinkClick r:id="rId4"/>
            </a:endParaRPr>
          </a:p>
          <a:p>
            <a:r>
              <a:rPr lang="en-US" dirty="0" smtClean="0">
                <a:hlinkClick r:id="rId4"/>
              </a:rPr>
              <a:t>AAPS </a:t>
            </a:r>
            <a:r>
              <a:rPr lang="en-US" dirty="0">
                <a:hlinkClick r:id="rId4"/>
              </a:rPr>
              <a:t>and the Privatization of School Support </a:t>
            </a:r>
            <a:r>
              <a:rPr lang="en-US" dirty="0" smtClean="0">
                <a:hlinkClick r:id="rId4"/>
              </a:rPr>
              <a:t>Functions</a:t>
            </a:r>
            <a:r>
              <a:rPr lang="en-US" dirty="0" smtClean="0"/>
              <a:t> Roland </a:t>
            </a:r>
            <a:r>
              <a:rPr lang="en-US" dirty="0" err="1"/>
              <a:t>Zullo</a:t>
            </a:r>
            <a:r>
              <a:rPr lang="en-US" dirty="0"/>
              <a:t>, 2010</a:t>
            </a:r>
          </a:p>
          <a:p>
            <a:r>
              <a:rPr lang="en-US" dirty="0">
                <a:hlinkClick r:id="rId5"/>
              </a:rPr>
              <a:t>Hard to Swallow: Do Private Food Service Contractors Shortchange New Jersey </a:t>
            </a:r>
            <a:r>
              <a:rPr lang="en-US" dirty="0" smtClean="0">
                <a:hlinkClick r:id="rId5"/>
              </a:rPr>
              <a:t>Schools?</a:t>
            </a:r>
            <a:r>
              <a:rPr lang="en-US" dirty="0" smtClean="0"/>
              <a:t> Clarion </a:t>
            </a:r>
            <a:r>
              <a:rPr lang="en-US" dirty="0"/>
              <a:t>Group, 2010</a:t>
            </a:r>
          </a:p>
          <a:p>
            <a:r>
              <a:rPr lang="en-US" dirty="0">
                <a:hlinkClick r:id="rId6"/>
              </a:rPr>
              <a:t>Serving Students: A Survey of Contracted Food Service Work in New Jersey's K-12 Public </a:t>
            </a:r>
            <a:r>
              <a:rPr lang="en-US" dirty="0" smtClean="0">
                <a:hlinkClick r:id="rId6"/>
              </a:rPr>
              <a:t>Schools</a:t>
            </a:r>
            <a:r>
              <a:rPr lang="en-US" dirty="0" smtClean="0"/>
              <a:t> Rutgers </a:t>
            </a:r>
            <a:r>
              <a:rPr lang="en-US" dirty="0"/>
              <a:t>University, 2009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0416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ITPI does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and resources</a:t>
            </a:r>
          </a:p>
          <a:p>
            <a:r>
              <a:rPr lang="en-US" dirty="0" smtClean="0"/>
              <a:t>Coalition-building</a:t>
            </a:r>
            <a:endParaRPr lang="en-US" dirty="0" smtClean="0"/>
          </a:p>
          <a:p>
            <a:r>
              <a:rPr lang="en-US" dirty="0" smtClean="0"/>
              <a:t>Policy</a:t>
            </a:r>
          </a:p>
          <a:p>
            <a:r>
              <a:rPr lang="en-US" dirty="0" smtClean="0"/>
              <a:t>“Help desk”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87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None/>
            </a:pPr>
            <a:endParaRPr lang="en-US" sz="4400" b="1" dirty="0"/>
          </a:p>
          <a:p>
            <a:pPr algn="ctr">
              <a:buFont typeface="Wingdings" pitchFamily="2" charset="2"/>
              <a:buNone/>
            </a:pPr>
            <a:r>
              <a:rPr lang="en-US" sz="4400" b="1" dirty="0"/>
              <a:t>www.InThePublicInterest.org</a:t>
            </a:r>
            <a:r>
              <a:rPr lang="en-US" sz="3600" b="1" dirty="0"/>
              <a:t>.   </a:t>
            </a:r>
          </a:p>
          <a:p>
            <a:pPr algn="ctr">
              <a:buFont typeface="Wingdings" pitchFamily="2" charset="2"/>
              <a:buNone/>
            </a:pPr>
            <a:endParaRPr lang="en-US" sz="3600" b="1" dirty="0"/>
          </a:p>
          <a:p>
            <a:pPr algn="ctr">
              <a:buFont typeface="Wingdings" pitchFamily="2" charset="2"/>
              <a:buNone/>
            </a:pPr>
            <a:r>
              <a:rPr lang="en-US" sz="3600" b="1" dirty="0"/>
              <a:t>If you have questions, please email shabibi@inthepublicinterest.org or call </a:t>
            </a:r>
            <a:r>
              <a:rPr lang="en-US" sz="3600" b="1" dirty="0" smtClean="0"/>
              <a:t>202-429-5091.</a:t>
            </a:r>
            <a:endParaRPr lang="en-US" sz="3600" b="1" dirty="0"/>
          </a:p>
          <a:p>
            <a:pPr>
              <a:buFont typeface="Wingdings" pitchFamily="2" charset="2"/>
              <a:buNone/>
            </a:pPr>
            <a:endParaRPr lang="en-US" sz="3600" i="1" dirty="0"/>
          </a:p>
          <a:p>
            <a:pPr algn="ctr">
              <a:buFont typeface="Wingdings" pitchFamily="2" charset="2"/>
              <a:buNone/>
            </a:pPr>
            <a:endParaRPr lang="en-US" sz="3600" i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628010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66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Problems with school services privatization</a:t>
            </a:r>
            <a:endParaRPr lang="en-US" dirty="0" smtClean="0"/>
          </a:p>
          <a:p>
            <a:pPr lvl="1"/>
            <a:r>
              <a:rPr lang="en-US" dirty="0" smtClean="0"/>
              <a:t>What have you seen?</a:t>
            </a:r>
            <a:endParaRPr lang="en-US" dirty="0" smtClean="0"/>
          </a:p>
          <a:p>
            <a:r>
              <a:rPr lang="en-US" dirty="0" smtClean="0"/>
              <a:t>Successful </a:t>
            </a:r>
            <a:r>
              <a:rPr lang="en-US" dirty="0" smtClean="0"/>
              <a:t>Strategies</a:t>
            </a:r>
            <a:endParaRPr lang="en-US" dirty="0" smtClean="0"/>
          </a:p>
          <a:p>
            <a:r>
              <a:rPr lang="en-US" dirty="0" smtClean="0"/>
              <a:t>Research and </a:t>
            </a:r>
            <a:r>
              <a:rPr lang="en-US" dirty="0" smtClean="0"/>
              <a:t>Tools</a:t>
            </a:r>
          </a:p>
          <a:p>
            <a:r>
              <a:rPr lang="en-US" dirty="0" smtClean="0"/>
              <a:t>Responsible contracting ideas</a:t>
            </a:r>
            <a:endParaRPr lang="en-US" dirty="0" smtClean="0"/>
          </a:p>
          <a:p>
            <a:r>
              <a:rPr lang="en-US" dirty="0" smtClean="0"/>
              <a:t>ITPI – what do we </a:t>
            </a:r>
            <a:r>
              <a:rPr lang="en-US" dirty="0" smtClean="0"/>
              <a:t>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6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Privatizing </a:t>
            </a:r>
            <a:r>
              <a:rPr lang="en-US" dirty="0" smtClean="0"/>
              <a:t>support </a:t>
            </a:r>
            <a:r>
              <a:rPr lang="en-US" dirty="0" smtClean="0"/>
              <a:t>services hurt </a:t>
            </a:r>
            <a:r>
              <a:rPr lang="en-US" dirty="0" smtClean="0"/>
              <a:t>workers, children and families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Lower </a:t>
            </a:r>
            <a:r>
              <a:rPr lang="en-US" dirty="0" smtClean="0"/>
              <a:t>wages and benefits for workers</a:t>
            </a:r>
            <a:endParaRPr lang="en-US" dirty="0" smtClean="0"/>
          </a:p>
          <a:p>
            <a:r>
              <a:rPr lang="en-US" dirty="0" smtClean="0"/>
              <a:t>Cutting </a:t>
            </a:r>
            <a:r>
              <a:rPr lang="en-US" dirty="0"/>
              <a:t>c</a:t>
            </a:r>
            <a:r>
              <a:rPr lang="en-US" dirty="0" smtClean="0"/>
              <a:t>orners</a:t>
            </a:r>
          </a:p>
          <a:p>
            <a:r>
              <a:rPr lang="en-US" dirty="0" smtClean="0"/>
              <a:t>Fewer </a:t>
            </a:r>
            <a:r>
              <a:rPr lang="en-US" dirty="0" smtClean="0"/>
              <a:t>neighborhood workers, higher turnover weaken the connection between </a:t>
            </a:r>
            <a:r>
              <a:rPr lang="en-US" dirty="0" smtClean="0"/>
              <a:t>students </a:t>
            </a:r>
            <a:r>
              <a:rPr lang="en-US" dirty="0" smtClean="0"/>
              <a:t>and school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Overstated cost savings or no cost savings</a:t>
            </a:r>
            <a:endParaRPr lang="en-US" dirty="0" smtClean="0"/>
          </a:p>
          <a:p>
            <a:r>
              <a:rPr lang="en-US" dirty="0" smtClean="0"/>
              <a:t>Confused accountability, but ultimate responsibility with district</a:t>
            </a:r>
          </a:p>
          <a:p>
            <a:r>
              <a:rPr lang="en-US" dirty="0" smtClean="0"/>
              <a:t>Lack of administrative capacity to oversee contractor</a:t>
            </a:r>
          </a:p>
          <a:p>
            <a:r>
              <a:rPr lang="en-US" dirty="0" smtClean="0"/>
              <a:t>Loss of control over school services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4027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Don’t wait for the proposal to happen</a:t>
            </a:r>
          </a:p>
          <a:p>
            <a:pPr lvl="1"/>
            <a:r>
              <a:rPr lang="en-US" dirty="0" smtClean="0"/>
              <a:t>Monitor rumors, and contracting process</a:t>
            </a:r>
          </a:p>
          <a:p>
            <a:pPr lvl="1"/>
            <a:r>
              <a:rPr lang="en-US" dirty="0" smtClean="0"/>
              <a:t>Responsible Contracting Policies (The TEA)</a:t>
            </a:r>
          </a:p>
          <a:p>
            <a:r>
              <a:rPr lang="en-US" dirty="0" smtClean="0"/>
              <a:t>Ask the Right Questions: Delay and defeat outsourcing proposals</a:t>
            </a:r>
          </a:p>
          <a:p>
            <a:r>
              <a:rPr lang="en-US" dirty="0" smtClean="0"/>
              <a:t>Don’t fight alone – involve parents, communities, students, allies</a:t>
            </a:r>
          </a:p>
          <a:p>
            <a:r>
              <a:rPr lang="en-US" dirty="0" smtClean="0"/>
              <a:t>Tell the </a:t>
            </a:r>
            <a:r>
              <a:rPr lang="en-US" dirty="0" smtClean="0"/>
              <a:t>stories</a:t>
            </a:r>
          </a:p>
          <a:p>
            <a:pPr lvl="1"/>
            <a:r>
              <a:rPr lang="en-US" dirty="0" smtClean="0"/>
              <a:t>Loss of control message</a:t>
            </a:r>
            <a:endParaRPr lang="en-US" dirty="0" smtClean="0"/>
          </a:p>
          <a:p>
            <a:pPr lvl="1"/>
            <a:r>
              <a:rPr lang="en-US" dirty="0" smtClean="0"/>
              <a:t>How school service staff go above and beyond</a:t>
            </a:r>
          </a:p>
          <a:p>
            <a:pPr lvl="1"/>
            <a:r>
              <a:rPr lang="en-US" dirty="0" smtClean="0"/>
              <a:t>How public service provision differs from what the RFP will require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8546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Ask the Right Questions: School </a:t>
            </a:r>
            <a:r>
              <a:rPr lang="en-US" sz="5400" dirty="0" smtClean="0"/>
              <a:t>Services Guide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</a:t>
            </a:r>
            <a:r>
              <a:rPr lang="en-US" sz="3200" dirty="0" smtClean="0"/>
              <a:t>mportant questions that decision makers should consider when faced with a proposed privatization effort</a:t>
            </a:r>
          </a:p>
          <a:p>
            <a:r>
              <a:rPr lang="en-US" sz="3200" dirty="0"/>
              <a:t>F</a:t>
            </a:r>
            <a:r>
              <a:rPr lang="en-US" sz="3200" dirty="0" smtClean="0"/>
              <a:t>ramework for examining and evaluating school services privatization</a:t>
            </a:r>
          </a:p>
          <a:p>
            <a:r>
              <a:rPr lang="en-US" sz="3200" dirty="0"/>
              <a:t>M</a:t>
            </a:r>
            <a:r>
              <a:rPr lang="en-US" sz="3200" dirty="0" smtClean="0"/>
              <a:t>eetings </a:t>
            </a:r>
            <a:r>
              <a:rPr lang="en-US" sz="3200" dirty="0"/>
              <a:t>with </a:t>
            </a:r>
            <a:r>
              <a:rPr lang="en-US" sz="3200" dirty="0" smtClean="0"/>
              <a:t>school </a:t>
            </a:r>
            <a:r>
              <a:rPr lang="en-US" sz="3200" dirty="0"/>
              <a:t>administrators, in testimony at </a:t>
            </a:r>
            <a:r>
              <a:rPr lang="en-US" sz="3200" dirty="0" smtClean="0"/>
              <a:t>school, board </a:t>
            </a:r>
            <a:r>
              <a:rPr lang="en-US" sz="3200" dirty="0"/>
              <a:t>hearings, </a:t>
            </a:r>
            <a:r>
              <a:rPr lang="en-US" sz="3200" dirty="0" smtClean="0"/>
              <a:t>and </a:t>
            </a:r>
            <a:r>
              <a:rPr lang="en-US" sz="3200" dirty="0"/>
              <a:t>in meetings with </a:t>
            </a:r>
            <a:r>
              <a:rPr lang="en-US" sz="3200" dirty="0" smtClean="0"/>
              <a:t>allies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458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Tell the story: Duties outside the RFP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Set up &amp; take down for assemblies </a:t>
            </a:r>
          </a:p>
          <a:p>
            <a:endParaRPr lang="en-US" dirty="0"/>
          </a:p>
          <a:p>
            <a:r>
              <a:rPr lang="en-US" dirty="0"/>
              <a:t>Monitor kindergarten toilets where kids don’t know how to flush</a:t>
            </a:r>
          </a:p>
          <a:p>
            <a:endParaRPr lang="en-US" dirty="0"/>
          </a:p>
          <a:p>
            <a:r>
              <a:rPr lang="en-US" dirty="0"/>
              <a:t>Identify &amp; deal with asbestos and  mold problems</a:t>
            </a:r>
          </a:p>
          <a:p>
            <a:endParaRPr lang="en-US" dirty="0"/>
          </a:p>
          <a:p>
            <a:r>
              <a:rPr lang="en-US" dirty="0"/>
              <a:t>Service &amp; repair boilers and furnaces</a:t>
            </a:r>
          </a:p>
          <a:p>
            <a:endParaRPr lang="en-US" dirty="0"/>
          </a:p>
          <a:p>
            <a:r>
              <a:rPr lang="en-US" dirty="0" smtClean="0"/>
              <a:t>Deal with locker problems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Lunchroom &amp; playground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821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Careful analysis of proposed contract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>
                <a:latin typeface="Palatino" charset="0"/>
              </a:rPr>
              <a:t>Scope of Service</a:t>
            </a:r>
            <a:r>
              <a:rPr lang="en-US" dirty="0">
                <a:latin typeface="Palatino" charset="0"/>
              </a:rPr>
              <a:t>.  </a:t>
            </a:r>
            <a:r>
              <a:rPr lang="ja-JP" altLang="en-US" dirty="0">
                <a:latin typeface="Palatino" charset="0"/>
              </a:rPr>
              <a:t>“</a:t>
            </a:r>
            <a:r>
              <a:rPr lang="en-US" altLang="ja-JP" dirty="0">
                <a:latin typeface="Palatino" charset="0"/>
              </a:rPr>
              <a:t>Following award of the Contract, the Contractor shall conduct a Service Study and provide a comprehensive analysis of proposed and existing service standards.</a:t>
            </a:r>
            <a:r>
              <a:rPr lang="ja-JP" altLang="en-US" dirty="0" smtClean="0">
                <a:latin typeface="Palatino" charset="0"/>
              </a:rPr>
              <a:t>”</a:t>
            </a:r>
            <a:endParaRPr lang="en-US" altLang="ja-JP" dirty="0" smtClean="0">
              <a:latin typeface="Palatino" charset="0"/>
            </a:endParaRPr>
          </a:p>
          <a:p>
            <a:pPr marL="0" indent="0">
              <a:buNone/>
            </a:pPr>
            <a:endParaRPr lang="en-US" dirty="0">
              <a:latin typeface="Palatino" charset="0"/>
            </a:endParaRPr>
          </a:p>
          <a:p>
            <a:r>
              <a:rPr lang="en-US" b="1" dirty="0">
                <a:latin typeface="Palatino" charset="0"/>
              </a:rPr>
              <a:t>Enforcement Standards</a:t>
            </a:r>
            <a:r>
              <a:rPr lang="en-US" dirty="0">
                <a:latin typeface="Palatino" charset="0"/>
              </a:rPr>
              <a:t>.  Sodexho will provide </a:t>
            </a:r>
            <a:r>
              <a:rPr lang="ja-JP" altLang="en-US" dirty="0">
                <a:latin typeface="Palatino" charset="0"/>
              </a:rPr>
              <a:t>“</a:t>
            </a:r>
            <a:r>
              <a:rPr lang="en-US" altLang="ja-JP" dirty="0">
                <a:latin typeface="Palatino" charset="0"/>
              </a:rPr>
              <a:t>an operational model [and] staffing plan…[including] a methodology for </a:t>
            </a:r>
            <a:r>
              <a:rPr lang="en-US" altLang="ja-JP" dirty="0" smtClean="0">
                <a:latin typeface="Palatino" charset="0"/>
              </a:rPr>
              <a:t>verification </a:t>
            </a:r>
            <a:r>
              <a:rPr lang="en-US" altLang="ja-JP" dirty="0">
                <a:latin typeface="Palatino" charset="0"/>
              </a:rPr>
              <a:t>and compliance with service standards and method of adjustment of the fee if/when standards are not met.</a:t>
            </a:r>
            <a:r>
              <a:rPr lang="ja-JP" altLang="en-US" dirty="0" smtClean="0">
                <a:latin typeface="Palatino" charset="0"/>
              </a:rPr>
              <a:t>”</a:t>
            </a:r>
            <a:endParaRPr lang="en-US" altLang="ja-JP" dirty="0" smtClean="0">
              <a:latin typeface="Palatino" charset="0"/>
            </a:endParaRPr>
          </a:p>
          <a:p>
            <a:pPr marL="0" indent="0">
              <a:buNone/>
            </a:pPr>
            <a:endParaRPr lang="en-US" dirty="0">
              <a:latin typeface="Palatino" charset="0"/>
            </a:endParaRPr>
          </a:p>
          <a:p>
            <a:r>
              <a:rPr lang="en-US" b="1" dirty="0">
                <a:latin typeface="Palatino" charset="0"/>
              </a:rPr>
              <a:t>Quality Review</a:t>
            </a:r>
            <a:r>
              <a:rPr lang="en-US" dirty="0">
                <a:latin typeface="Palatino" charset="0"/>
              </a:rPr>
              <a:t>.  Sodexho will distribute standards of cleanliness to school staff and teachers and conduct periodic </a:t>
            </a:r>
            <a:r>
              <a:rPr lang="ja-JP" altLang="en-US" dirty="0">
                <a:latin typeface="Palatino" charset="0"/>
              </a:rPr>
              <a:t>“</a:t>
            </a:r>
            <a:r>
              <a:rPr lang="en-US" altLang="ja-JP" dirty="0">
                <a:latin typeface="Palatino" charset="0"/>
              </a:rPr>
              <a:t>customer satisfaction surveys</a:t>
            </a:r>
            <a:r>
              <a:rPr lang="ja-JP" altLang="en-US" dirty="0">
                <a:latin typeface="Palatino" charset="0"/>
              </a:rPr>
              <a:t>”</a:t>
            </a:r>
            <a:r>
              <a:rPr lang="en-US" altLang="ja-JP" dirty="0">
                <a:latin typeface="Palatino" charset="0"/>
              </a:rPr>
              <a:t> for teachers to evaluate performance</a:t>
            </a:r>
            <a:r>
              <a:rPr lang="en-US" altLang="ja-JP" dirty="0" smtClean="0">
                <a:latin typeface="Palatino" charset="0"/>
              </a:rPr>
              <a:t>.</a:t>
            </a:r>
            <a:endParaRPr lang="en-US" dirty="0">
              <a:latin typeface="Palatin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9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305800" cy="19050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How to talk about privatization </a:t>
            </a:r>
            <a:r>
              <a:rPr lang="en-US" sz="5400" b="1" dirty="0"/>
              <a:t>e</a:t>
            </a:r>
            <a:r>
              <a:rPr lang="en-US" sz="5400" b="1" dirty="0" smtClean="0"/>
              <a:t>ffectively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58914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Terrain to Navigate</a:t>
            </a:r>
          </a:p>
        </p:txBody>
      </p:sp>
      <p:pic>
        <p:nvPicPr>
          <p:cNvPr id="12291" name="Picture 3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1768078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3393281" y="2796109"/>
            <a:ext cx="1845097" cy="68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eaLnBrk="1" hangingPunct="1"/>
            <a:r>
              <a:rPr lang="en-US" sz="2000" dirty="0"/>
              <a:t>Business </a:t>
            </a:r>
            <a:r>
              <a:rPr lang="ja-JP" altLang="en-US" sz="2000" dirty="0"/>
              <a:t>“</a:t>
            </a:r>
            <a:r>
              <a:rPr lang="en-US" altLang="ja-JP" sz="2000" dirty="0" smtClean="0"/>
              <a:t>Effectiveness”</a:t>
            </a:r>
            <a:endParaRPr lang="en-US" sz="2000" dirty="0"/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767953" y="3536156"/>
            <a:ext cx="1982391" cy="75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eaLnBrk="1" hangingPunct="1"/>
            <a:r>
              <a:rPr lang="en-US" sz="2200" dirty="0"/>
              <a:t>Public/Private Blur</a:t>
            </a: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7786687" y="2839641"/>
            <a:ext cx="1125141" cy="75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eaLnBrk="1" hangingPunct="1"/>
            <a:r>
              <a:rPr lang="ja-JP" altLang="en-US" sz="2200" dirty="0"/>
              <a:t>“</a:t>
            </a:r>
            <a:r>
              <a:rPr lang="en-US" altLang="ja-JP" sz="2200" dirty="0"/>
              <a:t>Give it a try</a:t>
            </a:r>
            <a:r>
              <a:rPr lang="ja-JP" altLang="en-US" sz="2200" dirty="0"/>
              <a:t>”</a:t>
            </a:r>
            <a:endParaRPr lang="en-US" sz="2200" dirty="0"/>
          </a:p>
        </p:txBody>
      </p:sp>
      <p:sp>
        <p:nvSpPr>
          <p:cNvPr id="12295" name="TextBox 9"/>
          <p:cNvSpPr txBox="1">
            <a:spLocks noChangeArrowheads="1"/>
          </p:cNvSpPr>
          <p:nvPr/>
        </p:nvSpPr>
        <p:spPr bwMode="auto">
          <a:xfrm>
            <a:off x="5857875" y="4339828"/>
            <a:ext cx="1553766" cy="757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eaLnBrk="1" hangingPunct="1"/>
            <a:r>
              <a:rPr lang="en-US" sz="2200" dirty="0"/>
              <a:t>Budget Worries</a:t>
            </a:r>
          </a:p>
        </p:txBody>
      </p:sp>
      <p:sp>
        <p:nvSpPr>
          <p:cNvPr id="12296" name="TextBox 10"/>
          <p:cNvSpPr txBox="1">
            <a:spLocks noChangeArrowheads="1"/>
          </p:cNvSpPr>
          <p:nvPr/>
        </p:nvSpPr>
        <p:spPr bwMode="auto">
          <a:xfrm>
            <a:off x="1464469" y="5786438"/>
            <a:ext cx="1714500" cy="680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eaLnBrk="1" hangingPunct="1"/>
            <a:r>
              <a:rPr lang="en-US" sz="2000"/>
              <a:t>Government </a:t>
            </a:r>
            <a:r>
              <a:rPr lang="ja-JP" altLang="en-US" sz="2000"/>
              <a:t>“</a:t>
            </a:r>
            <a:r>
              <a:rPr lang="en-US" altLang="ja-JP" sz="2000"/>
              <a:t>Inefficiency</a:t>
            </a:r>
            <a:r>
              <a:rPr lang="ja-JP" altLang="en-US" sz="2000"/>
              <a:t>”</a:t>
            </a:r>
            <a:endParaRPr lang="en-US" sz="2000"/>
          </a:p>
        </p:txBody>
      </p:sp>
      <p:sp>
        <p:nvSpPr>
          <p:cNvPr id="12297" name="TextBox 12"/>
          <p:cNvSpPr txBox="1">
            <a:spLocks noChangeArrowheads="1"/>
          </p:cNvSpPr>
          <p:nvPr/>
        </p:nvSpPr>
        <p:spPr bwMode="auto">
          <a:xfrm>
            <a:off x="3607594" y="4822031"/>
            <a:ext cx="1982391" cy="75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4291" tIns="32146" rIns="64291" bIns="32146">
            <a:spAutoFit/>
          </a:bodyPr>
          <a:lstStyle>
            <a:lvl1pPr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1pPr>
            <a:lvl2pPr marL="742950" indent="-28575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2pPr>
            <a:lvl3pPr marL="11430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3pPr>
            <a:lvl4pPr marL="16002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4pPr>
            <a:lvl5pPr marL="2057400" indent="-228600" eaLnBrk="0" hangingPunct="0"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charset="0"/>
                <a:ea typeface="ヒラギノ角ゴ Pro W3" charset="-128"/>
                <a:sym typeface="Gill Sans" charset="0"/>
              </a:defRPr>
            </a:lvl9pPr>
          </a:lstStyle>
          <a:p>
            <a:pPr algn="ctr" eaLnBrk="1" hangingPunct="1"/>
            <a:r>
              <a:rPr lang="en-US" sz="2200" dirty="0"/>
              <a:t>Distrust of Government</a:t>
            </a:r>
          </a:p>
        </p:txBody>
      </p:sp>
      <p:pic>
        <p:nvPicPr>
          <p:cNvPr id="12298" name="Picture 14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2641" y="3796234"/>
            <a:ext cx="1135187" cy="1028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9" name="Picture 15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2359" y="4822031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6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7" y="3321844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1" name="Picture 18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5844" y="2464594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2" name="Picture 19" descr="warning sign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3109" y="1821656"/>
            <a:ext cx="1135187" cy="1028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336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1634</TotalTime>
  <Words>917</Words>
  <Application>Microsoft Office PowerPoint</Application>
  <PresentationFormat>On-screen Show (4:3)</PresentationFormat>
  <Paragraphs>117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School Services Privatization Resources and Tools</vt:lpstr>
      <vt:lpstr>Agenda</vt:lpstr>
      <vt:lpstr>Privatizing support services hurt workers, children and families</vt:lpstr>
      <vt:lpstr>Successful strategies</vt:lpstr>
      <vt:lpstr>Ask the Right Questions: School Services Guide</vt:lpstr>
      <vt:lpstr>Tell the story: Duties outside the RFP</vt:lpstr>
      <vt:lpstr>Careful analysis of proposed contract</vt:lpstr>
      <vt:lpstr>How to talk about privatization effectively</vt:lpstr>
      <vt:lpstr>Terrain to Navigate</vt:lpstr>
      <vt:lpstr>Terrain to Navigate</vt:lpstr>
      <vt:lpstr>Messages that Miss the Mark</vt:lpstr>
      <vt:lpstr>A Message that Works</vt:lpstr>
      <vt:lpstr>For Example</vt:lpstr>
      <vt:lpstr>Why this Message Works</vt:lpstr>
      <vt:lpstr>Selected Proposals from TEA</vt:lpstr>
      <vt:lpstr>Other Useful ITPI Research </vt:lpstr>
      <vt:lpstr>Other Useful Research</vt:lpstr>
      <vt:lpstr>What ITPI does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AFT/Transit presentation</dc:title>
  <dc:creator>Donald</dc:creator>
  <cp:lastModifiedBy>Shar Habibi</cp:lastModifiedBy>
  <cp:revision>33</cp:revision>
  <dcterms:created xsi:type="dcterms:W3CDTF">2015-02-28T00:11:23Z</dcterms:created>
  <dcterms:modified xsi:type="dcterms:W3CDTF">2015-03-03T20:04:51Z</dcterms:modified>
</cp:coreProperties>
</file>